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ton" pitchFamily="2" charset="0"/>
      <p:regular r:id="rId19"/>
    </p:embeddedFont>
    <p:embeddedFont>
      <p:font typeface="Inter" panose="020B0604020202020204" charset="0"/>
      <p:regular r:id="rId20"/>
    </p:embeddedFont>
    <p:embeddedFont>
      <p:font typeface="Inter Bold" panose="020B0604020202020204" charset="0"/>
      <p:regular r:id="rId21"/>
    </p:embeddedFont>
    <p:embeddedFont>
      <p:font typeface="Inter Medium" panose="020B0604020202020204" charset="0"/>
      <p:regular r:id="rId22"/>
    </p:embeddedFont>
    <p:embeddedFont>
      <p:font typeface="Inter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bigocheatsheet.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MTZx5ujFTzU" TargetMode="External"/><Relationship Id="rId3" Type="http://schemas.openxmlformats.org/officeDocument/2006/relationships/image" Target="../media/image2.png"/><Relationship Id="rId7" Type="http://schemas.openxmlformats.org/officeDocument/2006/relationships/hyperlink" Target="https://youtu.be/Mo4vesaut8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g2o22C3CRfU" TargetMode="External"/><Relationship Id="rId5" Type="http://schemas.openxmlformats.org/officeDocument/2006/relationships/hyperlink" Target="https://youtu.be/__vX2sjlpXU" TargetMode="External"/><Relationship Id="rId10" Type="http://schemas.openxmlformats.org/officeDocument/2006/relationships/hyperlink" Target="https://github.com/trekhleb/javascript-algorithms/tree/master/src/algorithms/search/binary-search" TargetMode="External"/><Relationship Id="rId4" Type="http://schemas.openxmlformats.org/officeDocument/2006/relationships/image" Target="../media/image3.svg"/><Relationship Id="rId9" Type="http://schemas.openxmlformats.org/officeDocument/2006/relationships/hyperlink" Target="https://youtu.be/fDKIpRe8GW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1926" y="6525979"/>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sp>
        <p:nvSpPr>
          <p:cNvPr id="3" name="Freeform 3"/>
          <p:cNvSpPr/>
          <p:nvPr/>
        </p:nvSpPr>
        <p:spPr>
          <a:xfrm>
            <a:off x="11104932" y="-4468579"/>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4" name="Group 4"/>
          <p:cNvGrpSpPr/>
          <p:nvPr/>
        </p:nvGrpSpPr>
        <p:grpSpPr>
          <a:xfrm>
            <a:off x="104775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000000">
                <a:alpha val="0"/>
              </a:srgbClr>
            </a:solidFill>
            <a:ln w="38100" cap="rnd">
              <a:solidFill>
                <a:srgbClr val="FFFFFF"/>
              </a:solidFill>
              <a:prstDash val="solid"/>
              <a:round/>
            </a:ln>
          </p:spPr>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5524949" y="686348"/>
            <a:ext cx="6860641" cy="1075229"/>
            <a:chOff x="0" y="0"/>
            <a:chExt cx="9147521" cy="1433639"/>
          </a:xfrm>
        </p:grpSpPr>
        <p:grpSp>
          <p:nvGrpSpPr>
            <p:cNvPr id="8" name="Group 8"/>
            <p:cNvGrpSpPr/>
            <p:nvPr/>
          </p:nvGrpSpPr>
          <p:grpSpPr>
            <a:xfrm>
              <a:off x="0" y="0"/>
              <a:ext cx="9147521" cy="1433639"/>
              <a:chOff x="0" y="0"/>
              <a:chExt cx="1806918" cy="283188"/>
            </a:xfrm>
          </p:grpSpPr>
          <p:sp>
            <p:nvSpPr>
              <p:cNvPr id="9" name="Freeform 9"/>
              <p:cNvSpPr/>
              <p:nvPr/>
            </p:nvSpPr>
            <p:spPr>
              <a:xfrm>
                <a:off x="0" y="0"/>
                <a:ext cx="1806918" cy="283188"/>
              </a:xfrm>
              <a:custGeom>
                <a:avLst/>
                <a:gdLst/>
                <a:ahLst/>
                <a:cxnLst/>
                <a:rect l="l" t="t" r="r" b="b"/>
                <a:pathLst>
                  <a:path w="1806918" h="283188">
                    <a:moveTo>
                      <a:pt x="57551" y="0"/>
                    </a:moveTo>
                    <a:lnTo>
                      <a:pt x="1749367" y="0"/>
                    </a:lnTo>
                    <a:cubicBezTo>
                      <a:pt x="1764630" y="0"/>
                      <a:pt x="1779269" y="6063"/>
                      <a:pt x="1790061" y="16856"/>
                    </a:cubicBezTo>
                    <a:cubicBezTo>
                      <a:pt x="1800854" y="27649"/>
                      <a:pt x="1806918" y="42288"/>
                      <a:pt x="1806918" y="57551"/>
                    </a:cubicBezTo>
                    <a:lnTo>
                      <a:pt x="1806918" y="225637"/>
                    </a:lnTo>
                    <a:cubicBezTo>
                      <a:pt x="1806918" y="240900"/>
                      <a:pt x="1800854" y="255539"/>
                      <a:pt x="1790061" y="266332"/>
                    </a:cubicBezTo>
                    <a:cubicBezTo>
                      <a:pt x="1779269" y="277125"/>
                      <a:pt x="1764630" y="283188"/>
                      <a:pt x="1749367" y="283188"/>
                    </a:cubicBezTo>
                    <a:lnTo>
                      <a:pt x="57551" y="283188"/>
                    </a:lnTo>
                    <a:cubicBezTo>
                      <a:pt x="42288" y="283188"/>
                      <a:pt x="27649" y="277125"/>
                      <a:pt x="16856" y="266332"/>
                    </a:cubicBezTo>
                    <a:cubicBezTo>
                      <a:pt x="6063" y="255539"/>
                      <a:pt x="0" y="240900"/>
                      <a:pt x="0" y="225637"/>
                    </a:cubicBezTo>
                    <a:lnTo>
                      <a:pt x="0" y="57551"/>
                    </a:lnTo>
                    <a:cubicBezTo>
                      <a:pt x="0" y="42288"/>
                      <a:pt x="6063" y="27649"/>
                      <a:pt x="16856" y="16856"/>
                    </a:cubicBezTo>
                    <a:cubicBezTo>
                      <a:pt x="27649" y="6063"/>
                      <a:pt x="42288" y="0"/>
                      <a:pt x="57551" y="0"/>
                    </a:cubicBezTo>
                    <a:close/>
                  </a:path>
                </a:pathLst>
              </a:custGeom>
              <a:solidFill>
                <a:srgbClr val="000000"/>
              </a:solidFill>
              <a:ln w="38100" cap="rnd">
                <a:solidFill>
                  <a:srgbClr val="FFFFFF"/>
                </a:solidFill>
                <a:prstDash val="solid"/>
                <a:round/>
              </a:ln>
            </p:spPr>
          </p:sp>
          <p:sp>
            <p:nvSpPr>
              <p:cNvPr id="10" name="TextBox 10"/>
              <p:cNvSpPr txBox="1"/>
              <p:nvPr/>
            </p:nvSpPr>
            <p:spPr>
              <a:xfrm>
                <a:off x="0" y="-38100"/>
                <a:ext cx="1806918" cy="3212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94927" y="195273"/>
              <a:ext cx="7957667"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MA'LUMOTLAR TUZILMALARI VA ALGORITMLAR</a:t>
              </a:r>
            </a:p>
          </p:txBody>
        </p:sp>
      </p:grpSp>
      <p:grpSp>
        <p:nvGrpSpPr>
          <p:cNvPr id="12" name="Group 12"/>
          <p:cNvGrpSpPr/>
          <p:nvPr/>
        </p:nvGrpSpPr>
        <p:grpSpPr>
          <a:xfrm>
            <a:off x="6622554" y="8915948"/>
            <a:ext cx="5042892" cy="684704"/>
            <a:chOff x="0" y="0"/>
            <a:chExt cx="6723856" cy="912939"/>
          </a:xfrm>
        </p:grpSpPr>
        <p:grpSp>
          <p:nvGrpSpPr>
            <p:cNvPr id="13" name="Group 13"/>
            <p:cNvGrpSpPr/>
            <p:nvPr/>
          </p:nvGrpSpPr>
          <p:grpSpPr>
            <a:xfrm>
              <a:off x="0" y="0"/>
              <a:ext cx="6723856" cy="912939"/>
              <a:chOff x="0" y="0"/>
              <a:chExt cx="1328169" cy="180334"/>
            </a:xfrm>
          </p:grpSpPr>
          <p:sp>
            <p:nvSpPr>
              <p:cNvPr id="14" name="Freeform 14"/>
              <p:cNvSpPr/>
              <p:nvPr/>
            </p:nvSpPr>
            <p:spPr>
              <a:xfrm>
                <a:off x="0" y="0"/>
                <a:ext cx="1328169" cy="180334"/>
              </a:xfrm>
              <a:custGeom>
                <a:avLst/>
                <a:gdLst/>
                <a:ahLst/>
                <a:cxnLst/>
                <a:rect l="l" t="t" r="r" b="b"/>
                <a:pathLst>
                  <a:path w="1328169" h="180334">
                    <a:moveTo>
                      <a:pt x="78296" y="0"/>
                    </a:moveTo>
                    <a:lnTo>
                      <a:pt x="1249873" y="0"/>
                    </a:lnTo>
                    <a:cubicBezTo>
                      <a:pt x="1293115" y="0"/>
                      <a:pt x="1328169" y="35054"/>
                      <a:pt x="1328169" y="78296"/>
                    </a:cubicBezTo>
                    <a:lnTo>
                      <a:pt x="1328169" y="102038"/>
                    </a:lnTo>
                    <a:cubicBezTo>
                      <a:pt x="1328169" y="145279"/>
                      <a:pt x="1293115" y="180334"/>
                      <a:pt x="1249873" y="180334"/>
                    </a:cubicBezTo>
                    <a:lnTo>
                      <a:pt x="78296" y="180334"/>
                    </a:lnTo>
                    <a:cubicBezTo>
                      <a:pt x="35054" y="180334"/>
                      <a:pt x="0" y="145279"/>
                      <a:pt x="0" y="102038"/>
                    </a:cubicBezTo>
                    <a:lnTo>
                      <a:pt x="0" y="78296"/>
                    </a:lnTo>
                    <a:cubicBezTo>
                      <a:pt x="0" y="35054"/>
                      <a:pt x="35054" y="0"/>
                      <a:pt x="78296" y="0"/>
                    </a:cubicBezTo>
                    <a:close/>
                  </a:path>
                </a:pathLst>
              </a:custGeom>
              <a:solidFill>
                <a:srgbClr val="000000"/>
              </a:solidFill>
              <a:ln w="38100" cap="rnd">
                <a:solidFill>
                  <a:srgbClr val="FFFFFF"/>
                </a:solidFill>
                <a:prstDash val="solid"/>
                <a:round/>
              </a:ln>
            </p:spPr>
          </p:sp>
          <p:sp>
            <p:nvSpPr>
              <p:cNvPr id="15" name="TextBox 15"/>
              <p:cNvSpPr txBox="1"/>
              <p:nvPr/>
            </p:nvSpPr>
            <p:spPr>
              <a:xfrm>
                <a:off x="0" y="-38100"/>
                <a:ext cx="1328169" cy="21843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3920" y="195273"/>
              <a:ext cx="6376015"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PRESENTED BY ZIKRILLO</a:t>
              </a:r>
            </a:p>
          </p:txBody>
        </p:sp>
      </p:grpSp>
      <p:sp>
        <p:nvSpPr>
          <p:cNvPr id="17" name="TextBox 17"/>
          <p:cNvSpPr txBox="1"/>
          <p:nvPr/>
        </p:nvSpPr>
        <p:spPr>
          <a:xfrm>
            <a:off x="5524949" y="3285057"/>
            <a:ext cx="7238102" cy="900723"/>
          </a:xfrm>
          <a:prstGeom prst="rect">
            <a:avLst/>
          </a:prstGeom>
        </p:spPr>
        <p:txBody>
          <a:bodyPr lIns="0" tIns="0" rIns="0" bIns="0" rtlCol="0" anchor="t">
            <a:spAutoFit/>
          </a:bodyPr>
          <a:lstStyle/>
          <a:p>
            <a:pPr algn="ctr">
              <a:lnSpc>
                <a:spcPts val="7337"/>
              </a:lnSpc>
              <a:spcBef>
                <a:spcPct val="0"/>
              </a:spcBef>
            </a:pPr>
            <a:r>
              <a:rPr lang="en-US" sz="5240" b="1">
                <a:solidFill>
                  <a:srgbClr val="FFFFFF"/>
                </a:solidFill>
                <a:latin typeface="Inter Medium"/>
                <a:ea typeface="Inter Medium"/>
                <a:cs typeface="Inter Medium"/>
                <a:sym typeface="Inter Medium"/>
              </a:rPr>
              <a:t>3-DARS</a:t>
            </a:r>
          </a:p>
        </p:txBody>
      </p:sp>
      <p:sp>
        <p:nvSpPr>
          <p:cNvPr id="18" name="TextBox 18"/>
          <p:cNvSpPr txBox="1"/>
          <p:nvPr/>
        </p:nvSpPr>
        <p:spPr>
          <a:xfrm>
            <a:off x="4538102" y="4775449"/>
            <a:ext cx="9249895" cy="2440094"/>
          </a:xfrm>
          <a:prstGeom prst="rect">
            <a:avLst/>
          </a:prstGeom>
        </p:spPr>
        <p:txBody>
          <a:bodyPr lIns="0" tIns="0" rIns="0" bIns="0" rtlCol="0" anchor="t">
            <a:spAutoFit/>
          </a:bodyPr>
          <a:lstStyle/>
          <a:p>
            <a:pPr algn="ctr">
              <a:lnSpc>
                <a:spcPts val="9881"/>
              </a:lnSpc>
              <a:spcBef>
                <a:spcPct val="0"/>
              </a:spcBef>
            </a:pPr>
            <a:r>
              <a:rPr lang="en-US" sz="7058">
                <a:solidFill>
                  <a:srgbClr val="FFFFFF"/>
                </a:solidFill>
                <a:latin typeface="Anton"/>
                <a:ea typeface="Anton"/>
                <a:cs typeface="Anton"/>
                <a:sym typeface="Anton"/>
              </a:rPr>
              <a:t>BIG O NOTATSIYASI VA BINARY QIDIRUV</a:t>
            </a:r>
          </a:p>
        </p:txBody>
      </p:sp>
      <p:sp>
        <p:nvSpPr>
          <p:cNvPr id="19" name="TextBox 19"/>
          <p:cNvSpPr txBox="1"/>
          <p:nvPr/>
        </p:nvSpPr>
        <p:spPr>
          <a:xfrm>
            <a:off x="5280608" y="7890938"/>
            <a:ext cx="7726785" cy="1249680"/>
          </a:xfrm>
          <a:prstGeom prst="rect">
            <a:avLst/>
          </a:prstGeom>
        </p:spPr>
        <p:txBody>
          <a:bodyPr lIns="0" tIns="0" rIns="0" bIns="0" rtlCol="0" anchor="t">
            <a:spAutoFit/>
          </a:bodyPr>
          <a:lstStyle/>
          <a:p>
            <a:pPr algn="ctr">
              <a:lnSpc>
                <a:spcPts val="2520"/>
              </a:lnSpc>
            </a:pPr>
            <a:r>
              <a:rPr lang="en-US" sz="1800">
                <a:solidFill>
                  <a:srgbClr val="FFFFFF"/>
                </a:solidFill>
                <a:latin typeface="Inter"/>
                <a:ea typeface="Inter"/>
                <a:cs typeface="Inter"/>
                <a:sym typeface="Inter"/>
              </a:rPr>
              <a:t>Ayniqsa, vaqtni boy berish bilimdon odamga qimmatga tushadi</a:t>
            </a:r>
          </a:p>
          <a:p>
            <a:pPr algn="ctr">
              <a:lnSpc>
                <a:spcPts val="2520"/>
              </a:lnSpc>
            </a:pPr>
            <a:endParaRPr lang="en-US" sz="1800">
              <a:solidFill>
                <a:srgbClr val="FFFFFF"/>
              </a:solidFill>
              <a:latin typeface="Inter"/>
              <a:ea typeface="Inter"/>
              <a:cs typeface="Inter"/>
              <a:sym typeface="Inter"/>
            </a:endParaRPr>
          </a:p>
          <a:p>
            <a:pPr algn="ctr">
              <a:lnSpc>
                <a:spcPts val="2520"/>
              </a:lnSpc>
            </a:pPr>
            <a:endParaRPr lang="en-US" sz="1800">
              <a:solidFill>
                <a:srgbClr val="FFFFFF"/>
              </a:solidFill>
              <a:latin typeface="Inter"/>
              <a:ea typeface="Inter"/>
              <a:cs typeface="Inter"/>
              <a:sym typeface="Inter"/>
            </a:endParaRPr>
          </a:p>
          <a:p>
            <a:pPr algn="ctr">
              <a:lnSpc>
                <a:spcPts val="2520"/>
              </a:lnSpc>
              <a:spcBef>
                <a:spcPct val="0"/>
              </a:spcBef>
            </a:pPr>
            <a:endParaRPr lang="en-US" sz="1800">
              <a:solidFill>
                <a:srgbClr val="FFFFFF"/>
              </a:solidFill>
              <a:latin typeface="Inter"/>
              <a:ea typeface="Inter"/>
              <a:cs typeface="Inter"/>
              <a:sym typeface="Inter"/>
            </a:endParaRPr>
          </a:p>
        </p:txBody>
      </p:sp>
      <p:sp>
        <p:nvSpPr>
          <p:cNvPr id="20" name="Freeform 20"/>
          <p:cNvSpPr/>
          <p:nvPr/>
        </p:nvSpPr>
        <p:spPr>
          <a:xfrm>
            <a:off x="16388021" y="8413465"/>
            <a:ext cx="600986" cy="600986"/>
          </a:xfrm>
          <a:custGeom>
            <a:avLst/>
            <a:gdLst/>
            <a:ahLst/>
            <a:cxnLst/>
            <a:rect l="l" t="t" r="r" b="b"/>
            <a:pathLst>
              <a:path w="600986" h="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4155213" y="1028700"/>
            <a:ext cx="3104087" cy="1249686"/>
          </a:xfrm>
          <a:custGeom>
            <a:avLst/>
            <a:gdLst/>
            <a:ahLst/>
            <a:cxnLst/>
            <a:rect l="l" t="t" r="r" b="b"/>
            <a:pathLst>
              <a:path w="3104087" h="1249686">
                <a:moveTo>
                  <a:pt x="0" y="0"/>
                </a:moveTo>
                <a:lnTo>
                  <a:pt x="3104087" y="0"/>
                </a:lnTo>
                <a:lnTo>
                  <a:pt x="3104087" y="1249686"/>
                </a:lnTo>
                <a:lnTo>
                  <a:pt x="0" y="1249686"/>
                </a:lnTo>
                <a:lnTo>
                  <a:pt x="0" y="0"/>
                </a:lnTo>
                <a:close/>
              </a:path>
            </a:pathLst>
          </a:custGeom>
          <a:blipFill>
            <a:blip r:embed="rId5"/>
            <a:stretch>
              <a:fillRect l="-773" r="-2787"/>
            </a:stretch>
          </a:blipFill>
          <a:ln cap="sq">
            <a:noFill/>
            <a:prstDash val="solid"/>
            <a:miter/>
          </a:ln>
        </p:spPr>
      </p:sp>
      <p:sp>
        <p:nvSpPr>
          <p:cNvPr id="22" name="Freeform 22"/>
          <p:cNvSpPr/>
          <p:nvPr/>
        </p:nvSpPr>
        <p:spPr>
          <a:xfrm>
            <a:off x="1478907" y="1353050"/>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7664398" y="9029053"/>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10</a:t>
              </a:r>
            </a:p>
          </p:txBody>
        </p:sp>
      </p:grpSp>
      <p:grpSp>
        <p:nvGrpSpPr>
          <p:cNvPr id="13" name="Group 13"/>
          <p:cNvGrpSpPr/>
          <p:nvPr/>
        </p:nvGrpSpPr>
        <p:grpSpPr>
          <a:xfrm>
            <a:off x="7494929" y="2061399"/>
            <a:ext cx="10409600" cy="6164201"/>
            <a:chOff x="0" y="0"/>
            <a:chExt cx="836585" cy="495397"/>
          </a:xfrm>
        </p:grpSpPr>
        <p:sp>
          <p:nvSpPr>
            <p:cNvPr id="14" name="Freeform 14"/>
            <p:cNvSpPr/>
            <p:nvPr/>
          </p:nvSpPr>
          <p:spPr>
            <a:xfrm>
              <a:off x="0" y="0"/>
              <a:ext cx="836585" cy="495397"/>
            </a:xfrm>
            <a:custGeom>
              <a:avLst/>
              <a:gdLst/>
              <a:ahLst/>
              <a:cxnLst/>
              <a:rect l="l" t="t" r="r" b="b"/>
              <a:pathLst>
                <a:path w="836585" h="495397">
                  <a:moveTo>
                    <a:pt x="37930" y="0"/>
                  </a:moveTo>
                  <a:lnTo>
                    <a:pt x="798655" y="0"/>
                  </a:lnTo>
                  <a:cubicBezTo>
                    <a:pt x="819603" y="0"/>
                    <a:pt x="836585" y="16982"/>
                    <a:pt x="836585" y="37930"/>
                  </a:cubicBezTo>
                  <a:lnTo>
                    <a:pt x="836585" y="457466"/>
                  </a:lnTo>
                  <a:cubicBezTo>
                    <a:pt x="836585" y="467526"/>
                    <a:pt x="832589" y="477174"/>
                    <a:pt x="825476" y="484287"/>
                  </a:cubicBezTo>
                  <a:cubicBezTo>
                    <a:pt x="818362" y="491400"/>
                    <a:pt x="808715" y="495397"/>
                    <a:pt x="798655" y="495397"/>
                  </a:cubicBezTo>
                  <a:lnTo>
                    <a:pt x="37930" y="495397"/>
                  </a:lnTo>
                  <a:cubicBezTo>
                    <a:pt x="16982" y="495397"/>
                    <a:pt x="0" y="478415"/>
                    <a:pt x="0" y="457466"/>
                  </a:cubicBezTo>
                  <a:lnTo>
                    <a:pt x="0" y="37930"/>
                  </a:lnTo>
                  <a:cubicBezTo>
                    <a:pt x="0" y="27870"/>
                    <a:pt x="3996" y="18223"/>
                    <a:pt x="11109" y="11109"/>
                  </a:cubicBezTo>
                  <a:cubicBezTo>
                    <a:pt x="18223" y="3996"/>
                    <a:pt x="27870" y="0"/>
                    <a:pt x="37930" y="0"/>
                  </a:cubicBezTo>
                  <a:close/>
                </a:path>
              </a:pathLst>
            </a:custGeom>
            <a:blipFill>
              <a:blip r:embed="rId3"/>
              <a:stretch>
                <a:fillRect t="-1611" b="-1611"/>
              </a:stretch>
            </a:blipFill>
          </p:spPr>
        </p:sp>
      </p:grpSp>
      <p:grpSp>
        <p:nvGrpSpPr>
          <p:cNvPr id="15" name="Group 15"/>
          <p:cNvGrpSpPr/>
          <p:nvPr/>
        </p:nvGrpSpPr>
        <p:grpSpPr>
          <a:xfrm>
            <a:off x="7379879" y="1952680"/>
            <a:ext cx="10673831" cy="6381641"/>
            <a:chOff x="0" y="0"/>
            <a:chExt cx="2811215" cy="1680761"/>
          </a:xfrm>
        </p:grpSpPr>
        <p:sp>
          <p:nvSpPr>
            <p:cNvPr id="16" name="Freeform 16"/>
            <p:cNvSpPr/>
            <p:nvPr/>
          </p:nvSpPr>
          <p:spPr>
            <a:xfrm>
              <a:off x="0" y="0"/>
              <a:ext cx="2811215" cy="1680761"/>
            </a:xfrm>
            <a:custGeom>
              <a:avLst/>
              <a:gdLst/>
              <a:ahLst/>
              <a:cxnLst/>
              <a:rect l="l" t="t" r="r" b="b"/>
              <a:pathLst>
                <a:path w="2811215" h="1680761">
                  <a:moveTo>
                    <a:pt x="36991" y="0"/>
                  </a:moveTo>
                  <a:lnTo>
                    <a:pt x="2774224" y="0"/>
                  </a:lnTo>
                  <a:cubicBezTo>
                    <a:pt x="2784034" y="0"/>
                    <a:pt x="2793443" y="3897"/>
                    <a:pt x="2800380" y="10834"/>
                  </a:cubicBezTo>
                  <a:cubicBezTo>
                    <a:pt x="2807318" y="17772"/>
                    <a:pt x="2811215" y="27181"/>
                    <a:pt x="2811215" y="36991"/>
                  </a:cubicBezTo>
                  <a:lnTo>
                    <a:pt x="2811215" y="1643770"/>
                  </a:lnTo>
                  <a:cubicBezTo>
                    <a:pt x="2811215" y="1653581"/>
                    <a:pt x="2807318" y="1662990"/>
                    <a:pt x="2800380" y="1669927"/>
                  </a:cubicBezTo>
                  <a:cubicBezTo>
                    <a:pt x="2793443" y="1676864"/>
                    <a:pt x="2784034" y="1680761"/>
                    <a:pt x="2774224" y="1680761"/>
                  </a:cubicBezTo>
                  <a:lnTo>
                    <a:pt x="36991" y="1680761"/>
                  </a:lnTo>
                  <a:cubicBezTo>
                    <a:pt x="27181" y="1680761"/>
                    <a:pt x="17772" y="1676864"/>
                    <a:pt x="10834" y="1669927"/>
                  </a:cubicBezTo>
                  <a:cubicBezTo>
                    <a:pt x="3897" y="1662990"/>
                    <a:pt x="0" y="1653581"/>
                    <a:pt x="0" y="1643770"/>
                  </a:cubicBezTo>
                  <a:lnTo>
                    <a:pt x="0" y="36991"/>
                  </a:lnTo>
                  <a:cubicBezTo>
                    <a:pt x="0" y="27181"/>
                    <a:pt x="3897" y="17772"/>
                    <a:pt x="10834" y="10834"/>
                  </a:cubicBezTo>
                  <a:cubicBezTo>
                    <a:pt x="17772" y="3897"/>
                    <a:pt x="27181" y="0"/>
                    <a:pt x="36991"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811215" cy="1718861"/>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2183304" y="5006503"/>
            <a:ext cx="4398786" cy="621030"/>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Malumotlar strukturasi uchun Big O notatsiyasi jadvali. </a:t>
            </a:r>
          </a:p>
        </p:txBody>
      </p:sp>
      <p:sp>
        <p:nvSpPr>
          <p:cNvPr id="19" name="TextBox 19"/>
          <p:cNvSpPr txBox="1"/>
          <p:nvPr/>
        </p:nvSpPr>
        <p:spPr>
          <a:xfrm>
            <a:off x="1333286" y="3222235"/>
            <a:ext cx="4936619" cy="1466387"/>
          </a:xfrm>
          <a:prstGeom prst="rect">
            <a:avLst/>
          </a:prstGeom>
        </p:spPr>
        <p:txBody>
          <a:bodyPr lIns="0" tIns="0" rIns="0" bIns="0" rtlCol="0" anchor="t">
            <a:spAutoFit/>
          </a:bodyPr>
          <a:lstStyle/>
          <a:p>
            <a:pPr algn="r">
              <a:lnSpc>
                <a:spcPts val="5734"/>
              </a:lnSpc>
            </a:pPr>
            <a:r>
              <a:rPr lang="en-US" sz="5213" b="1">
                <a:solidFill>
                  <a:srgbClr val="FFFFFF"/>
                </a:solidFill>
                <a:latin typeface="Inter Semi-Bold"/>
                <a:ea typeface="Inter Semi-Bold"/>
                <a:cs typeface="Inter Semi-Bold"/>
                <a:sym typeface="Inter Semi-Bold"/>
              </a:rPr>
              <a:t>DATA STRUCTURES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7664398" y="9029053"/>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11</a:t>
              </a:r>
            </a:p>
          </p:txBody>
        </p:sp>
      </p:grpSp>
      <p:grpSp>
        <p:nvGrpSpPr>
          <p:cNvPr id="13" name="Group 13"/>
          <p:cNvGrpSpPr/>
          <p:nvPr/>
        </p:nvGrpSpPr>
        <p:grpSpPr>
          <a:xfrm>
            <a:off x="9662279" y="2756132"/>
            <a:ext cx="7488389" cy="6164201"/>
            <a:chOff x="0" y="0"/>
            <a:chExt cx="601817" cy="495397"/>
          </a:xfrm>
        </p:grpSpPr>
        <p:sp>
          <p:nvSpPr>
            <p:cNvPr id="14" name="Freeform 14"/>
            <p:cNvSpPr/>
            <p:nvPr/>
          </p:nvSpPr>
          <p:spPr>
            <a:xfrm>
              <a:off x="0" y="0"/>
              <a:ext cx="601817" cy="495397"/>
            </a:xfrm>
            <a:custGeom>
              <a:avLst/>
              <a:gdLst/>
              <a:ahLst/>
              <a:cxnLst/>
              <a:rect l="l" t="t" r="r" b="b"/>
              <a:pathLst>
                <a:path w="601817" h="495397">
                  <a:moveTo>
                    <a:pt x="52727" y="0"/>
                  </a:moveTo>
                  <a:lnTo>
                    <a:pt x="549090" y="0"/>
                  </a:lnTo>
                  <a:cubicBezTo>
                    <a:pt x="563074" y="0"/>
                    <a:pt x="576486" y="5555"/>
                    <a:pt x="586374" y="15443"/>
                  </a:cubicBezTo>
                  <a:cubicBezTo>
                    <a:pt x="596262" y="25331"/>
                    <a:pt x="601817" y="38743"/>
                    <a:pt x="601817" y="52727"/>
                  </a:cubicBezTo>
                  <a:lnTo>
                    <a:pt x="601817" y="442670"/>
                  </a:lnTo>
                  <a:cubicBezTo>
                    <a:pt x="601817" y="456654"/>
                    <a:pt x="596262" y="470065"/>
                    <a:pt x="586374" y="479953"/>
                  </a:cubicBezTo>
                  <a:cubicBezTo>
                    <a:pt x="576486" y="489841"/>
                    <a:pt x="563074" y="495397"/>
                    <a:pt x="549090" y="495397"/>
                  </a:cubicBezTo>
                  <a:lnTo>
                    <a:pt x="52727" y="495397"/>
                  </a:lnTo>
                  <a:cubicBezTo>
                    <a:pt x="38743" y="495397"/>
                    <a:pt x="25331" y="489841"/>
                    <a:pt x="15443" y="479953"/>
                  </a:cubicBezTo>
                  <a:cubicBezTo>
                    <a:pt x="5555" y="470065"/>
                    <a:pt x="0" y="456654"/>
                    <a:pt x="0" y="442670"/>
                  </a:cubicBezTo>
                  <a:lnTo>
                    <a:pt x="0" y="52727"/>
                  </a:lnTo>
                  <a:cubicBezTo>
                    <a:pt x="0" y="38743"/>
                    <a:pt x="5555" y="25331"/>
                    <a:pt x="15443" y="15443"/>
                  </a:cubicBezTo>
                  <a:cubicBezTo>
                    <a:pt x="25331" y="5555"/>
                    <a:pt x="38743" y="0"/>
                    <a:pt x="52727" y="0"/>
                  </a:cubicBezTo>
                  <a:close/>
                </a:path>
              </a:pathLst>
            </a:custGeom>
            <a:blipFill>
              <a:blip r:embed="rId3"/>
              <a:stretch>
                <a:fillRect t="-187" b="-187"/>
              </a:stretch>
            </a:blipFill>
          </p:spPr>
        </p:sp>
      </p:grpSp>
      <p:grpSp>
        <p:nvGrpSpPr>
          <p:cNvPr id="15" name="Group 15"/>
          <p:cNvGrpSpPr/>
          <p:nvPr/>
        </p:nvGrpSpPr>
        <p:grpSpPr>
          <a:xfrm>
            <a:off x="9543267" y="2647412"/>
            <a:ext cx="7716033" cy="6381641"/>
            <a:chOff x="0" y="0"/>
            <a:chExt cx="2032206" cy="1680761"/>
          </a:xfrm>
        </p:grpSpPr>
        <p:sp>
          <p:nvSpPr>
            <p:cNvPr id="16" name="Freeform 16"/>
            <p:cNvSpPr/>
            <p:nvPr/>
          </p:nvSpPr>
          <p:spPr>
            <a:xfrm>
              <a:off x="0" y="0"/>
              <a:ext cx="2032206" cy="1680761"/>
            </a:xfrm>
            <a:custGeom>
              <a:avLst/>
              <a:gdLst/>
              <a:ahLst/>
              <a:cxnLst/>
              <a:rect l="l" t="t" r="r" b="b"/>
              <a:pathLst>
                <a:path w="2032206" h="1680761">
                  <a:moveTo>
                    <a:pt x="51171" y="0"/>
                  </a:moveTo>
                  <a:lnTo>
                    <a:pt x="1981035" y="0"/>
                  </a:lnTo>
                  <a:cubicBezTo>
                    <a:pt x="2009296" y="0"/>
                    <a:pt x="2032206" y="22910"/>
                    <a:pt x="2032206" y="51171"/>
                  </a:cubicBezTo>
                  <a:lnTo>
                    <a:pt x="2032206" y="1629590"/>
                  </a:lnTo>
                  <a:cubicBezTo>
                    <a:pt x="2032206" y="1657851"/>
                    <a:pt x="2009296" y="1680761"/>
                    <a:pt x="1981035" y="1680761"/>
                  </a:cubicBezTo>
                  <a:lnTo>
                    <a:pt x="51171" y="1680761"/>
                  </a:lnTo>
                  <a:cubicBezTo>
                    <a:pt x="22910" y="1680761"/>
                    <a:pt x="0" y="1657851"/>
                    <a:pt x="0" y="1629590"/>
                  </a:cubicBezTo>
                  <a:lnTo>
                    <a:pt x="0" y="51171"/>
                  </a:lnTo>
                  <a:cubicBezTo>
                    <a:pt x="0" y="22910"/>
                    <a:pt x="22910" y="0"/>
                    <a:pt x="51171"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032206" cy="1718861"/>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2183304" y="5006503"/>
            <a:ext cx="4398786" cy="621030"/>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Saralash algoritmlari uchun Big O notatsiyasi jadvali. </a:t>
            </a:r>
          </a:p>
        </p:txBody>
      </p:sp>
      <p:sp>
        <p:nvSpPr>
          <p:cNvPr id="19" name="TextBox 19"/>
          <p:cNvSpPr txBox="1"/>
          <p:nvPr/>
        </p:nvSpPr>
        <p:spPr>
          <a:xfrm>
            <a:off x="1333286" y="3222235"/>
            <a:ext cx="4936619" cy="1466387"/>
          </a:xfrm>
          <a:prstGeom prst="rect">
            <a:avLst/>
          </a:prstGeom>
        </p:spPr>
        <p:txBody>
          <a:bodyPr lIns="0" tIns="0" rIns="0" bIns="0" rtlCol="0" anchor="t">
            <a:spAutoFit/>
          </a:bodyPr>
          <a:lstStyle/>
          <a:p>
            <a:pPr algn="r">
              <a:lnSpc>
                <a:spcPts val="5734"/>
              </a:lnSpc>
            </a:pPr>
            <a:r>
              <a:rPr lang="en-US" sz="5213" b="1">
                <a:solidFill>
                  <a:srgbClr val="FFFFFF"/>
                </a:solidFill>
                <a:latin typeface="Inter Semi-Bold"/>
                <a:ea typeface="Inter Semi-Bold"/>
                <a:cs typeface="Inter Semi-Bold"/>
                <a:sym typeface="Inter Semi-Bold"/>
              </a:rPr>
              <a:t>DATA STRUCTURES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7548749" y="2517549"/>
            <a:ext cx="9710551" cy="7037176"/>
            <a:chOff x="0" y="0"/>
            <a:chExt cx="2557511" cy="1853413"/>
          </a:xfrm>
        </p:grpSpPr>
        <p:sp>
          <p:nvSpPr>
            <p:cNvPr id="4" name="Freeform 4"/>
            <p:cNvSpPr/>
            <p:nvPr/>
          </p:nvSpPr>
          <p:spPr>
            <a:xfrm>
              <a:off x="0" y="0"/>
              <a:ext cx="2557512" cy="1853413"/>
            </a:xfrm>
            <a:custGeom>
              <a:avLst/>
              <a:gdLst/>
              <a:ahLst/>
              <a:cxnLst/>
              <a:rect l="l" t="t" r="r" b="b"/>
              <a:pathLst>
                <a:path w="2557512" h="1853413">
                  <a:moveTo>
                    <a:pt x="40661" y="0"/>
                  </a:moveTo>
                  <a:lnTo>
                    <a:pt x="2516851" y="0"/>
                  </a:lnTo>
                  <a:cubicBezTo>
                    <a:pt x="2539307" y="0"/>
                    <a:pt x="2557512" y="18204"/>
                    <a:pt x="2557512" y="40661"/>
                  </a:cubicBezTo>
                  <a:lnTo>
                    <a:pt x="2557512" y="1812752"/>
                  </a:lnTo>
                  <a:cubicBezTo>
                    <a:pt x="2557512" y="1823536"/>
                    <a:pt x="2553228" y="1833878"/>
                    <a:pt x="2545602" y="1841503"/>
                  </a:cubicBezTo>
                  <a:cubicBezTo>
                    <a:pt x="2537977" y="1849129"/>
                    <a:pt x="2527635" y="1853413"/>
                    <a:pt x="2516851" y="1853413"/>
                  </a:cubicBezTo>
                  <a:lnTo>
                    <a:pt x="40661" y="1853413"/>
                  </a:lnTo>
                  <a:cubicBezTo>
                    <a:pt x="29877" y="1853413"/>
                    <a:pt x="19535" y="1849129"/>
                    <a:pt x="11909" y="1841503"/>
                  </a:cubicBezTo>
                  <a:cubicBezTo>
                    <a:pt x="4284" y="1833878"/>
                    <a:pt x="0" y="1823536"/>
                    <a:pt x="0" y="1812752"/>
                  </a:cubicBezTo>
                  <a:lnTo>
                    <a:pt x="0" y="40661"/>
                  </a:lnTo>
                  <a:cubicBezTo>
                    <a:pt x="0" y="29877"/>
                    <a:pt x="4284" y="19535"/>
                    <a:pt x="11909" y="11909"/>
                  </a:cubicBezTo>
                  <a:cubicBezTo>
                    <a:pt x="19535" y="4284"/>
                    <a:pt x="29877" y="0"/>
                    <a:pt x="4066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2557511" cy="1891513"/>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7728778" y="2822750"/>
            <a:ext cx="9324866" cy="6525466"/>
            <a:chOff x="0" y="0"/>
            <a:chExt cx="460943" cy="322564"/>
          </a:xfrm>
        </p:grpSpPr>
        <p:sp>
          <p:nvSpPr>
            <p:cNvPr id="7" name="Freeform 7"/>
            <p:cNvSpPr/>
            <p:nvPr/>
          </p:nvSpPr>
          <p:spPr>
            <a:xfrm>
              <a:off x="0" y="0"/>
              <a:ext cx="460943" cy="322564"/>
            </a:xfrm>
            <a:custGeom>
              <a:avLst/>
              <a:gdLst/>
              <a:ahLst/>
              <a:cxnLst/>
              <a:rect l="l" t="t" r="r" b="b"/>
              <a:pathLst>
                <a:path w="460943" h="322564">
                  <a:moveTo>
                    <a:pt x="42342" y="0"/>
                  </a:moveTo>
                  <a:lnTo>
                    <a:pt x="418600" y="0"/>
                  </a:lnTo>
                  <a:cubicBezTo>
                    <a:pt x="441985" y="0"/>
                    <a:pt x="460943" y="18957"/>
                    <a:pt x="460943" y="42342"/>
                  </a:cubicBezTo>
                  <a:lnTo>
                    <a:pt x="460943" y="280222"/>
                  </a:lnTo>
                  <a:cubicBezTo>
                    <a:pt x="460943" y="291451"/>
                    <a:pt x="456482" y="302221"/>
                    <a:pt x="448541" y="310162"/>
                  </a:cubicBezTo>
                  <a:cubicBezTo>
                    <a:pt x="440600" y="318103"/>
                    <a:pt x="429830" y="322564"/>
                    <a:pt x="418600" y="322564"/>
                  </a:cubicBezTo>
                  <a:lnTo>
                    <a:pt x="42342" y="322564"/>
                  </a:lnTo>
                  <a:cubicBezTo>
                    <a:pt x="31113" y="322564"/>
                    <a:pt x="20343" y="318103"/>
                    <a:pt x="12402" y="310162"/>
                  </a:cubicBezTo>
                  <a:cubicBezTo>
                    <a:pt x="4461" y="302221"/>
                    <a:pt x="0" y="291451"/>
                    <a:pt x="0" y="280222"/>
                  </a:cubicBezTo>
                  <a:lnTo>
                    <a:pt x="0" y="42342"/>
                  </a:lnTo>
                  <a:cubicBezTo>
                    <a:pt x="0" y="31113"/>
                    <a:pt x="4461" y="20343"/>
                    <a:pt x="12402" y="12402"/>
                  </a:cubicBezTo>
                  <a:cubicBezTo>
                    <a:pt x="20343" y="4461"/>
                    <a:pt x="31113" y="0"/>
                    <a:pt x="42342" y="0"/>
                  </a:cubicBezTo>
                  <a:close/>
                </a:path>
              </a:pathLst>
            </a:custGeom>
            <a:blipFill>
              <a:blip r:embed="rId3"/>
              <a:stretch>
                <a:fillRect t="-282" b="-282"/>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12</a:t>
              </a:r>
            </a:p>
          </p:txBody>
        </p:sp>
      </p:grpSp>
      <p:sp>
        <p:nvSpPr>
          <p:cNvPr id="18" name="TextBox 18"/>
          <p:cNvSpPr txBox="1"/>
          <p:nvPr/>
        </p:nvSpPr>
        <p:spPr>
          <a:xfrm>
            <a:off x="479852" y="3338950"/>
            <a:ext cx="6901398" cy="1042035"/>
          </a:xfrm>
          <a:prstGeom prst="rect">
            <a:avLst/>
          </a:prstGeom>
        </p:spPr>
        <p:txBody>
          <a:bodyPr lIns="0" tIns="0" rIns="0" bIns="0" rtlCol="0" anchor="t">
            <a:spAutoFit/>
          </a:bodyPr>
          <a:lstStyle/>
          <a:p>
            <a:pPr algn="l">
              <a:lnSpc>
                <a:spcPts val="3359"/>
              </a:lnSpc>
            </a:pPr>
            <a:r>
              <a:rPr lang="en-US" sz="2399" b="1" u="sng">
                <a:solidFill>
                  <a:srgbClr val="FFFFFF"/>
                </a:solidFill>
                <a:latin typeface="Inter Bold"/>
                <a:ea typeface="Inter Bold"/>
                <a:cs typeface="Inter Bold"/>
                <a:sym typeface="Inter Bold"/>
                <a:hlinkClick r:id="rId4" tooltip="https://www.bigocheatsheet.com"/>
              </a:rPr>
              <a:t>Big O notation cheatsheet uchun link</a:t>
            </a:r>
          </a:p>
          <a:p>
            <a:pPr algn="l">
              <a:lnSpc>
                <a:spcPts val="2520"/>
              </a:lnSpc>
            </a:pPr>
            <a:r>
              <a:rPr lang="en-US" sz="1800">
                <a:solidFill>
                  <a:srgbClr val="FFFFFF"/>
                </a:solidFill>
                <a:latin typeface="Inter"/>
                <a:ea typeface="Inter"/>
                <a:cs typeface="Inter"/>
                <a:sym typeface="Inter"/>
              </a:rPr>
              <a:t> </a:t>
            </a:r>
          </a:p>
          <a:p>
            <a:pPr algn="l">
              <a:lnSpc>
                <a:spcPts val="2520"/>
              </a:lnSpc>
              <a:spcBef>
                <a:spcPct val="0"/>
              </a:spcBef>
            </a:pPr>
            <a:endParaRPr lang="en-US" sz="1800">
              <a:solidFill>
                <a:srgbClr val="FFFFFF"/>
              </a:solidFill>
              <a:latin typeface="Inter"/>
              <a:ea typeface="Inter"/>
              <a:cs typeface="Inter"/>
              <a:sym typeface="Inter"/>
            </a:endParaRPr>
          </a:p>
        </p:txBody>
      </p:sp>
      <p:sp>
        <p:nvSpPr>
          <p:cNvPr id="19" name="TextBox 19"/>
          <p:cNvSpPr txBox="1"/>
          <p:nvPr/>
        </p:nvSpPr>
        <p:spPr>
          <a:xfrm>
            <a:off x="1164923" y="6008166"/>
            <a:ext cx="6216327" cy="2916727"/>
          </a:xfrm>
          <a:prstGeom prst="rect">
            <a:avLst/>
          </a:prstGeom>
        </p:spPr>
        <p:txBody>
          <a:bodyPr lIns="0" tIns="0" rIns="0" bIns="0" rtlCol="0" anchor="t">
            <a:spAutoFit/>
          </a:bodyPr>
          <a:lstStyle/>
          <a:p>
            <a:pPr algn="l">
              <a:lnSpc>
                <a:spcPts val="7604"/>
              </a:lnSpc>
            </a:pPr>
            <a:r>
              <a:rPr lang="en-US" sz="6913" b="1">
                <a:solidFill>
                  <a:srgbClr val="FFFFFF"/>
                </a:solidFill>
                <a:latin typeface="Inter Bold"/>
                <a:ea typeface="Inter Bold"/>
                <a:cs typeface="Inter Bold"/>
                <a:sym typeface="Inter Bold"/>
              </a:rPr>
              <a:t>BIG O NOTATION CHEATSHEET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2347957" y="2268870"/>
            <a:ext cx="13576381" cy="4429592"/>
            <a:chOff x="0" y="0"/>
            <a:chExt cx="3575672" cy="1166642"/>
          </a:xfrm>
        </p:grpSpPr>
        <p:sp>
          <p:nvSpPr>
            <p:cNvPr id="4" name="Freeform 4"/>
            <p:cNvSpPr/>
            <p:nvPr/>
          </p:nvSpPr>
          <p:spPr>
            <a:xfrm>
              <a:off x="0" y="0"/>
              <a:ext cx="3575672" cy="1166642"/>
            </a:xfrm>
            <a:custGeom>
              <a:avLst/>
              <a:gdLst/>
              <a:ahLst/>
              <a:cxnLst/>
              <a:rect l="l" t="t" r="r" b="b"/>
              <a:pathLst>
                <a:path w="3575672" h="116664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575672" cy="1204742"/>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467669" y="2388065"/>
            <a:ext cx="13335634" cy="4196270"/>
            <a:chOff x="0" y="0"/>
            <a:chExt cx="1324379" cy="416737"/>
          </a:xfrm>
        </p:grpSpPr>
        <p:sp>
          <p:nvSpPr>
            <p:cNvPr id="7" name="Freeform 7"/>
            <p:cNvSpPr/>
            <p:nvPr/>
          </p:nvSpPr>
          <p:spPr>
            <a:xfrm>
              <a:off x="0" y="0"/>
              <a:ext cx="1324379" cy="416737"/>
            </a:xfrm>
            <a:custGeom>
              <a:avLst/>
              <a:gdLst/>
              <a:ahLst/>
              <a:cxnLst/>
              <a:rect l="l" t="t" r="r" b="b"/>
              <a:pathLst>
                <a:path w="1324379" h="416737">
                  <a:moveTo>
                    <a:pt x="29608" y="0"/>
                  </a:moveTo>
                  <a:lnTo>
                    <a:pt x="1294772" y="0"/>
                  </a:lnTo>
                  <a:cubicBezTo>
                    <a:pt x="1311124" y="0"/>
                    <a:pt x="1324379" y="13256"/>
                    <a:pt x="1324379" y="29608"/>
                  </a:cubicBezTo>
                  <a:lnTo>
                    <a:pt x="1324379" y="387129"/>
                  </a:lnTo>
                  <a:cubicBezTo>
                    <a:pt x="1324379" y="403481"/>
                    <a:pt x="1311124" y="416737"/>
                    <a:pt x="1294772" y="416737"/>
                  </a:cubicBezTo>
                  <a:lnTo>
                    <a:pt x="29608" y="416737"/>
                  </a:lnTo>
                  <a:cubicBezTo>
                    <a:pt x="21755" y="416737"/>
                    <a:pt x="14224" y="413618"/>
                    <a:pt x="8672" y="408065"/>
                  </a:cubicBezTo>
                  <a:cubicBezTo>
                    <a:pt x="3119" y="402513"/>
                    <a:pt x="0" y="394982"/>
                    <a:pt x="0" y="387129"/>
                  </a:cubicBezTo>
                  <a:lnTo>
                    <a:pt x="0" y="29608"/>
                  </a:lnTo>
                  <a:cubicBezTo>
                    <a:pt x="0" y="21755"/>
                    <a:pt x="3119" y="14224"/>
                    <a:pt x="8672" y="8672"/>
                  </a:cubicBezTo>
                  <a:cubicBezTo>
                    <a:pt x="14224" y="3119"/>
                    <a:pt x="21755" y="0"/>
                    <a:pt x="29608" y="0"/>
                  </a:cubicBezTo>
                  <a:close/>
                </a:path>
              </a:pathLst>
            </a:custGeom>
            <a:blipFill>
              <a:blip r:embed="rId3"/>
              <a:stretch>
                <a:fillRect t="-46302" b="-46302"/>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13</a:t>
              </a:r>
            </a:p>
          </p:txBody>
        </p:sp>
      </p:grpSp>
      <p:sp>
        <p:nvSpPr>
          <p:cNvPr id="18" name="TextBox 18"/>
          <p:cNvSpPr txBox="1"/>
          <p:nvPr/>
        </p:nvSpPr>
        <p:spPr>
          <a:xfrm>
            <a:off x="6870001" y="7046562"/>
            <a:ext cx="9717002" cy="3067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Keling binary search kodini jsda yozib ko’ramiz.</a:t>
            </a:r>
          </a:p>
        </p:txBody>
      </p:sp>
      <p:sp>
        <p:nvSpPr>
          <p:cNvPr id="19" name="TextBox 19"/>
          <p:cNvSpPr txBox="1"/>
          <p:nvPr/>
        </p:nvSpPr>
        <p:spPr>
          <a:xfrm>
            <a:off x="1164923" y="7932216"/>
            <a:ext cx="7357198" cy="992677"/>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CODING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14</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sp>
        <p:nvSpPr>
          <p:cNvPr id="13" name="TextBox 13"/>
          <p:cNvSpPr txBox="1"/>
          <p:nvPr/>
        </p:nvSpPr>
        <p:spPr>
          <a:xfrm>
            <a:off x="1028700" y="5594344"/>
            <a:ext cx="6720735" cy="2916727"/>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IKKILIK QIDIRUV  FUNKSIYASI</a:t>
            </a:r>
          </a:p>
        </p:txBody>
      </p:sp>
      <p:sp>
        <p:nvSpPr>
          <p:cNvPr id="14" name="TextBox 14"/>
          <p:cNvSpPr txBox="1"/>
          <p:nvPr/>
        </p:nvSpPr>
        <p:spPr>
          <a:xfrm>
            <a:off x="8901420" y="990600"/>
            <a:ext cx="7138499" cy="8479155"/>
          </a:xfrm>
          <a:prstGeom prst="rect">
            <a:avLst/>
          </a:prstGeom>
        </p:spPr>
        <p:txBody>
          <a:bodyPr lIns="0" tIns="0" rIns="0" bIns="0" rtlCol="0" anchor="t">
            <a:spAutoFit/>
          </a:bodyPr>
          <a:lstStyle/>
          <a:p>
            <a:pPr algn="l">
              <a:lnSpc>
                <a:spcPts val="2520"/>
              </a:lnSpc>
            </a:pPr>
            <a:r>
              <a:rPr lang="en-US" sz="1800">
                <a:solidFill>
                  <a:srgbClr val="00BF63"/>
                </a:solidFill>
                <a:latin typeface="Inter"/>
                <a:ea typeface="Inter"/>
                <a:cs typeface="Inter"/>
                <a:sym typeface="Inter"/>
              </a:rPr>
              <a:t>function binarySearch(arr, val) {</a:t>
            </a:r>
          </a:p>
          <a:p>
            <a:pPr algn="l">
              <a:lnSpc>
                <a:spcPts val="2520"/>
              </a:lnSpc>
            </a:pPr>
            <a:r>
              <a:rPr lang="en-US" sz="1800">
                <a:solidFill>
                  <a:srgbClr val="00BF63"/>
                </a:solidFill>
                <a:latin typeface="Inter"/>
                <a:ea typeface="Inter"/>
                <a:cs typeface="Inter"/>
                <a:sym typeface="Inter"/>
              </a:rPr>
              <a:t>  let start = 0;</a:t>
            </a:r>
          </a:p>
          <a:p>
            <a:pPr algn="l">
              <a:lnSpc>
                <a:spcPts val="2520"/>
              </a:lnSpc>
            </a:pPr>
            <a:r>
              <a:rPr lang="en-US" sz="1800">
                <a:solidFill>
                  <a:srgbClr val="00BF63"/>
                </a:solidFill>
                <a:latin typeface="Inter"/>
                <a:ea typeface="Inter"/>
                <a:cs typeface="Inter"/>
                <a:sym typeface="Inter"/>
              </a:rPr>
              <a:t>  let end = arr.length - 1;</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00BF63"/>
                </a:solidFill>
                <a:latin typeface="Inter"/>
                <a:ea typeface="Inter"/>
                <a:cs typeface="Inter"/>
                <a:sym typeface="Inter"/>
              </a:rPr>
              <a:t>  while (start &lt;= end) {</a:t>
            </a:r>
          </a:p>
          <a:p>
            <a:pPr algn="l">
              <a:lnSpc>
                <a:spcPts val="2520"/>
              </a:lnSpc>
            </a:pPr>
            <a:r>
              <a:rPr lang="en-US" sz="1800">
                <a:solidFill>
                  <a:srgbClr val="00BF63"/>
                </a:solidFill>
                <a:latin typeface="Inter"/>
                <a:ea typeface="Inter"/>
                <a:cs typeface="Inter"/>
                <a:sym typeface="Inter"/>
              </a:rPr>
              <a:t>   let mid = Math.floor((start + end) / 2);</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00BF63"/>
                </a:solidFill>
                <a:latin typeface="Inter"/>
                <a:ea typeface="Inter"/>
                <a:cs typeface="Inter"/>
                <a:sym typeface="Inter"/>
              </a:rPr>
              <a:t>   if (arr[mid] === val) {</a:t>
            </a:r>
          </a:p>
          <a:p>
            <a:pPr algn="l">
              <a:lnSpc>
                <a:spcPts val="2520"/>
              </a:lnSpc>
            </a:pPr>
            <a:r>
              <a:rPr lang="en-US" sz="1800">
                <a:solidFill>
                  <a:srgbClr val="00BF63"/>
                </a:solidFill>
                <a:latin typeface="Inter"/>
                <a:ea typeface="Inter"/>
                <a:cs typeface="Inter"/>
                <a:sym typeface="Inter"/>
              </a:rPr>
              <a:t>    return mid; </a:t>
            </a:r>
          </a:p>
          <a:p>
            <a:pPr algn="l">
              <a:lnSpc>
                <a:spcPts val="2520"/>
              </a:lnSpc>
            </a:pPr>
            <a:r>
              <a:rPr lang="en-US" sz="1800">
                <a:solidFill>
                  <a:srgbClr val="00BF63"/>
                </a:solidFill>
                <a:latin typeface="Inter"/>
                <a:ea typeface="Inter"/>
                <a:cs typeface="Inter"/>
                <a:sym typeface="Inter"/>
              </a:rPr>
              <a:t>   } else if (arr[mid] &lt; val) {</a:t>
            </a:r>
          </a:p>
          <a:p>
            <a:pPr algn="l">
              <a:lnSpc>
                <a:spcPts val="2520"/>
              </a:lnSpc>
            </a:pPr>
            <a:r>
              <a:rPr lang="en-US" sz="1800">
                <a:solidFill>
                  <a:srgbClr val="00BF63"/>
                </a:solidFill>
                <a:latin typeface="Inter"/>
                <a:ea typeface="Inter"/>
                <a:cs typeface="Inter"/>
                <a:sym typeface="Inter"/>
              </a:rPr>
              <a:t>    start = mid + 1; </a:t>
            </a:r>
          </a:p>
          <a:p>
            <a:pPr algn="l">
              <a:lnSpc>
                <a:spcPts val="2520"/>
              </a:lnSpc>
            </a:pPr>
            <a:r>
              <a:rPr lang="en-US" sz="1800">
                <a:solidFill>
                  <a:srgbClr val="00BF63"/>
                </a:solidFill>
                <a:latin typeface="Inter"/>
                <a:ea typeface="Inter"/>
                <a:cs typeface="Inter"/>
                <a:sym typeface="Inter"/>
              </a:rPr>
              <a:t>   } else {</a:t>
            </a:r>
          </a:p>
          <a:p>
            <a:pPr algn="l">
              <a:lnSpc>
                <a:spcPts val="2520"/>
              </a:lnSpc>
            </a:pPr>
            <a:r>
              <a:rPr lang="en-US" sz="1800">
                <a:solidFill>
                  <a:srgbClr val="00BF63"/>
                </a:solidFill>
                <a:latin typeface="Inter"/>
                <a:ea typeface="Inter"/>
                <a:cs typeface="Inter"/>
                <a:sym typeface="Inter"/>
              </a:rPr>
              <a:t>    end = mid - 1; </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00BF63"/>
                </a:solidFill>
                <a:latin typeface="Inter"/>
                <a:ea typeface="Inter"/>
                <a:cs typeface="Inter"/>
                <a:sym typeface="Inter"/>
              </a:rPr>
              <a:t>  return -1; </a:t>
            </a:r>
          </a:p>
          <a:p>
            <a:pPr algn="l">
              <a:lnSpc>
                <a:spcPts val="2520"/>
              </a:lnSpc>
            </a:pPr>
            <a:r>
              <a:rPr lang="en-US" sz="1800">
                <a:solidFill>
                  <a:srgbClr val="00BF63"/>
                </a:solidFill>
                <a:latin typeface="Inter"/>
                <a:ea typeface="Inter"/>
                <a:cs typeface="Inter"/>
                <a:sym typeface="Inter"/>
              </a:rPr>
              <a:t>}</a:t>
            </a:r>
          </a:p>
          <a:p>
            <a:pPr algn="l">
              <a:lnSpc>
                <a:spcPts val="2520"/>
              </a:lnSpc>
            </a:pPr>
            <a:endParaRPr lang="en-US" sz="1800">
              <a:solidFill>
                <a:srgbClr val="00BF63"/>
              </a:solidFill>
              <a:latin typeface="Inter"/>
              <a:ea typeface="Inter"/>
              <a:cs typeface="Inter"/>
              <a:sym typeface="Inter"/>
            </a:endParaRPr>
          </a:p>
          <a:p>
            <a:pPr algn="l">
              <a:lnSpc>
                <a:spcPts val="2520"/>
              </a:lnSpc>
            </a:pPr>
            <a:r>
              <a:rPr lang="en-US" sz="1800">
                <a:solidFill>
                  <a:srgbClr val="FF5757"/>
                </a:solidFill>
                <a:latin typeface="Inter"/>
                <a:ea typeface="Inter"/>
                <a:cs typeface="Inter"/>
                <a:sym typeface="Inter"/>
              </a:rPr>
              <a:t> // Misol uchun, bizda tartiblangan massiv bor.</a:t>
            </a:r>
          </a:p>
          <a:p>
            <a:pPr algn="l">
              <a:lnSpc>
                <a:spcPts val="2520"/>
              </a:lnSpc>
            </a:pPr>
            <a:r>
              <a:rPr lang="en-US" sz="1800">
                <a:solidFill>
                  <a:srgbClr val="00BF63"/>
                </a:solidFill>
                <a:latin typeface="Inter"/>
                <a:ea typeface="Inter"/>
                <a:cs typeface="Inter"/>
                <a:sym typeface="Inter"/>
              </a:rPr>
              <a:t>let sortedArray = [1, 3, 5, 7, 9, 11, 13, 15, 17, 19];</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00BF63"/>
                </a:solidFill>
                <a:latin typeface="Inter"/>
                <a:ea typeface="Inter"/>
                <a:cs typeface="Inter"/>
                <a:sym typeface="Inter"/>
              </a:rPr>
              <a:t> </a:t>
            </a:r>
            <a:r>
              <a:rPr lang="en-US" sz="1800">
                <a:solidFill>
                  <a:srgbClr val="FF5757"/>
                </a:solidFill>
                <a:latin typeface="Inter"/>
                <a:ea typeface="Inter"/>
                <a:cs typeface="Inter"/>
                <a:sym typeface="Inter"/>
              </a:rPr>
              <a:t>// Qidiriladigan element.</a:t>
            </a:r>
          </a:p>
          <a:p>
            <a:pPr algn="l">
              <a:lnSpc>
                <a:spcPts val="2520"/>
              </a:lnSpc>
            </a:pPr>
            <a:r>
              <a:rPr lang="en-US" sz="1800">
                <a:solidFill>
                  <a:srgbClr val="00BF63"/>
                </a:solidFill>
                <a:latin typeface="Inter"/>
                <a:ea typeface="Inter"/>
                <a:cs typeface="Inter"/>
                <a:sym typeface="Inter"/>
              </a:rPr>
              <a:t>const seekElement = 7;</a:t>
            </a:r>
          </a:p>
          <a:p>
            <a:pPr algn="l">
              <a:lnSpc>
                <a:spcPts val="2520"/>
              </a:lnSpc>
            </a:pPr>
            <a:r>
              <a:rPr lang="en-US" sz="1800">
                <a:solidFill>
                  <a:srgbClr val="00BF63"/>
                </a:solidFill>
                <a:latin typeface="Inter"/>
                <a:ea typeface="Inter"/>
                <a:cs typeface="Inter"/>
                <a:sym typeface="Inter"/>
              </a:rPr>
              <a:t> </a:t>
            </a:r>
          </a:p>
          <a:p>
            <a:pPr algn="l">
              <a:lnSpc>
                <a:spcPts val="2520"/>
              </a:lnSpc>
            </a:pPr>
            <a:r>
              <a:rPr lang="en-US" sz="1800">
                <a:solidFill>
                  <a:srgbClr val="FF5757"/>
                </a:solidFill>
                <a:latin typeface="Inter"/>
                <a:ea typeface="Inter"/>
                <a:cs typeface="Inter"/>
                <a:sym typeface="Inter"/>
              </a:rPr>
              <a:t> // binarySearch funksiyasini chaqiramiz.</a:t>
            </a:r>
          </a:p>
          <a:p>
            <a:pPr algn="l">
              <a:lnSpc>
                <a:spcPts val="2520"/>
              </a:lnSpc>
            </a:pPr>
            <a:r>
              <a:rPr lang="en-US" sz="1800">
                <a:solidFill>
                  <a:srgbClr val="00BF63"/>
                </a:solidFill>
                <a:latin typeface="Inter"/>
                <a:ea typeface="Inter"/>
                <a:cs typeface="Inter"/>
                <a:sym typeface="Inter"/>
              </a:rPr>
              <a:t>console.log(binarySearch(sortedArray, seekElement)); </a:t>
            </a:r>
          </a:p>
          <a:p>
            <a:pPr algn="l">
              <a:lnSpc>
                <a:spcPts val="2520"/>
              </a:lnSpc>
              <a:spcBef>
                <a:spcPct val="0"/>
              </a:spcBef>
            </a:pPr>
            <a:endParaRPr lang="en-US" sz="1800">
              <a:solidFill>
                <a:srgbClr val="00BF63"/>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flipV="1">
            <a:off x="15923491" y="-565552"/>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8" name="Group 8"/>
          <p:cNvGrpSpPr/>
          <p:nvPr/>
        </p:nvGrpSpPr>
        <p:grpSpPr>
          <a:xfrm>
            <a:off x="15380431" y="1028700"/>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15</a:t>
              </a:r>
            </a:p>
          </p:txBody>
        </p:sp>
      </p:grpSp>
      <p:grpSp>
        <p:nvGrpSpPr>
          <p:cNvPr id="13" name="Group 13"/>
          <p:cNvGrpSpPr/>
          <p:nvPr/>
        </p:nvGrpSpPr>
        <p:grpSpPr>
          <a:xfrm>
            <a:off x="212288" y="3389638"/>
            <a:ext cx="6044158" cy="4274411"/>
            <a:chOff x="0" y="0"/>
            <a:chExt cx="8058877" cy="5699214"/>
          </a:xfrm>
        </p:grpSpPr>
        <p:grpSp>
          <p:nvGrpSpPr>
            <p:cNvPr id="14" name="Group 14"/>
            <p:cNvGrpSpPr/>
            <p:nvPr/>
          </p:nvGrpSpPr>
          <p:grpSpPr>
            <a:xfrm>
              <a:off x="0" y="0"/>
              <a:ext cx="8058877" cy="5699214"/>
              <a:chOff x="0" y="0"/>
              <a:chExt cx="2422151" cy="1712938"/>
            </a:xfrm>
          </p:grpSpPr>
          <p:sp>
            <p:nvSpPr>
              <p:cNvPr id="15" name="Freeform 15"/>
              <p:cNvSpPr/>
              <p:nvPr/>
            </p:nvSpPr>
            <p:spPr>
              <a:xfrm>
                <a:off x="0" y="0"/>
                <a:ext cx="2422151" cy="1712938"/>
              </a:xfrm>
              <a:custGeom>
                <a:avLst/>
                <a:gdLst/>
                <a:ahLst/>
                <a:cxnLst/>
                <a:rect l="l" t="t" r="r" b="b"/>
                <a:pathLst>
                  <a:path w="2422151" h="1712938">
                    <a:moveTo>
                      <a:pt x="42933" y="0"/>
                    </a:moveTo>
                    <a:lnTo>
                      <a:pt x="2379218" y="0"/>
                    </a:lnTo>
                    <a:cubicBezTo>
                      <a:pt x="2390604" y="0"/>
                      <a:pt x="2401525" y="4523"/>
                      <a:pt x="2409576" y="12575"/>
                    </a:cubicBezTo>
                    <a:cubicBezTo>
                      <a:pt x="2417628" y="20626"/>
                      <a:pt x="2422151" y="31546"/>
                      <a:pt x="2422151" y="42933"/>
                    </a:cubicBezTo>
                    <a:lnTo>
                      <a:pt x="2422151" y="1670005"/>
                    </a:lnTo>
                    <a:cubicBezTo>
                      <a:pt x="2422151" y="1693716"/>
                      <a:pt x="2402929" y="1712938"/>
                      <a:pt x="2379218" y="1712938"/>
                    </a:cubicBezTo>
                    <a:lnTo>
                      <a:pt x="42933" y="1712938"/>
                    </a:lnTo>
                    <a:cubicBezTo>
                      <a:pt x="19222" y="1712938"/>
                      <a:pt x="0" y="1693716"/>
                      <a:pt x="0" y="1670005"/>
                    </a:cubicBezTo>
                    <a:lnTo>
                      <a:pt x="0" y="42933"/>
                    </a:lnTo>
                    <a:cubicBezTo>
                      <a:pt x="0" y="19222"/>
                      <a:pt x="19222" y="0"/>
                      <a:pt x="42933"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2422151" cy="1751038"/>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a:off x="176194" y="102388"/>
              <a:ext cx="7706490" cy="5494439"/>
              <a:chOff x="0" y="0"/>
              <a:chExt cx="900961" cy="642352"/>
            </a:xfrm>
          </p:grpSpPr>
          <p:sp>
            <p:nvSpPr>
              <p:cNvPr id="18" name="Freeform 18"/>
              <p:cNvSpPr/>
              <p:nvPr/>
            </p:nvSpPr>
            <p:spPr>
              <a:xfrm>
                <a:off x="0" y="0"/>
                <a:ext cx="900961" cy="642352"/>
              </a:xfrm>
              <a:custGeom>
                <a:avLst/>
                <a:gdLst/>
                <a:ahLst/>
                <a:cxnLst/>
                <a:rect l="l" t="t" r="r" b="b"/>
                <a:pathLst>
                  <a:path w="900961" h="642352">
                    <a:moveTo>
                      <a:pt x="44896" y="0"/>
                    </a:moveTo>
                    <a:lnTo>
                      <a:pt x="856065" y="0"/>
                    </a:lnTo>
                    <a:cubicBezTo>
                      <a:pt x="867972" y="0"/>
                      <a:pt x="879392" y="4730"/>
                      <a:pt x="887812" y="13150"/>
                    </a:cubicBezTo>
                    <a:cubicBezTo>
                      <a:pt x="896231" y="21569"/>
                      <a:pt x="900961" y="32989"/>
                      <a:pt x="900961" y="44896"/>
                    </a:cubicBezTo>
                    <a:lnTo>
                      <a:pt x="900961" y="597456"/>
                    </a:lnTo>
                    <a:cubicBezTo>
                      <a:pt x="900961" y="622251"/>
                      <a:pt x="880861" y="642352"/>
                      <a:pt x="856065" y="642352"/>
                    </a:cubicBezTo>
                    <a:lnTo>
                      <a:pt x="44896" y="642352"/>
                    </a:lnTo>
                    <a:cubicBezTo>
                      <a:pt x="20101" y="642352"/>
                      <a:pt x="0" y="622251"/>
                      <a:pt x="0" y="597456"/>
                    </a:cubicBezTo>
                    <a:lnTo>
                      <a:pt x="0" y="44896"/>
                    </a:lnTo>
                    <a:cubicBezTo>
                      <a:pt x="0" y="20101"/>
                      <a:pt x="20101" y="0"/>
                      <a:pt x="44896" y="0"/>
                    </a:cubicBezTo>
                    <a:close/>
                  </a:path>
                </a:pathLst>
              </a:custGeom>
              <a:blipFill>
                <a:blip r:embed="rId3"/>
                <a:stretch>
                  <a:fillRect t="-5120" b="-5120"/>
                </a:stretch>
              </a:blipFill>
            </p:spPr>
          </p:sp>
        </p:grpSp>
      </p:grpSp>
      <p:sp>
        <p:nvSpPr>
          <p:cNvPr id="19" name="Freeform 19"/>
          <p:cNvSpPr/>
          <p:nvPr/>
        </p:nvSpPr>
        <p:spPr>
          <a:xfrm>
            <a:off x="14983121"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5820718"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6658314" y="8657314"/>
            <a:ext cx="600986" cy="600986"/>
          </a:xfrm>
          <a:custGeom>
            <a:avLst/>
            <a:gdLst/>
            <a:ahLst/>
            <a:cxnLst/>
            <a:rect l="l" t="t" r="r" b="b"/>
            <a:pathLst>
              <a:path w="600986" h="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2" name="Group 22"/>
          <p:cNvGrpSpPr/>
          <p:nvPr/>
        </p:nvGrpSpPr>
        <p:grpSpPr>
          <a:xfrm>
            <a:off x="6438104" y="2462096"/>
            <a:ext cx="4817372" cy="5740391"/>
            <a:chOff x="0" y="0"/>
            <a:chExt cx="6423162" cy="7653854"/>
          </a:xfrm>
        </p:grpSpPr>
        <p:grpSp>
          <p:nvGrpSpPr>
            <p:cNvPr id="23" name="Group 23"/>
            <p:cNvGrpSpPr/>
            <p:nvPr/>
          </p:nvGrpSpPr>
          <p:grpSpPr>
            <a:xfrm>
              <a:off x="0" y="0"/>
              <a:ext cx="6423162" cy="7653854"/>
              <a:chOff x="0" y="0"/>
              <a:chExt cx="1437508" cy="1712938"/>
            </a:xfrm>
          </p:grpSpPr>
          <p:sp>
            <p:nvSpPr>
              <p:cNvPr id="24" name="Freeform 24"/>
              <p:cNvSpPr/>
              <p:nvPr/>
            </p:nvSpPr>
            <p:spPr>
              <a:xfrm>
                <a:off x="0" y="0"/>
                <a:ext cx="1437508" cy="1712938"/>
              </a:xfrm>
              <a:custGeom>
                <a:avLst/>
                <a:gdLst/>
                <a:ahLst/>
                <a:cxnLst/>
                <a:rect l="l" t="t" r="r" b="b"/>
                <a:pathLst>
                  <a:path w="1437508" h="1712938">
                    <a:moveTo>
                      <a:pt x="72341" y="0"/>
                    </a:moveTo>
                    <a:lnTo>
                      <a:pt x="1365168" y="0"/>
                    </a:lnTo>
                    <a:cubicBezTo>
                      <a:pt x="1405120" y="0"/>
                      <a:pt x="1437508" y="32388"/>
                      <a:pt x="1437508" y="72341"/>
                    </a:cubicBezTo>
                    <a:lnTo>
                      <a:pt x="1437508" y="1640598"/>
                    </a:lnTo>
                    <a:cubicBezTo>
                      <a:pt x="1437508" y="1680550"/>
                      <a:pt x="1405120" y="1712938"/>
                      <a:pt x="1365168" y="1712938"/>
                    </a:cubicBezTo>
                    <a:lnTo>
                      <a:pt x="72341" y="1712938"/>
                    </a:lnTo>
                    <a:cubicBezTo>
                      <a:pt x="32388" y="1712938"/>
                      <a:pt x="0" y="1680550"/>
                      <a:pt x="0" y="1640598"/>
                    </a:cubicBezTo>
                    <a:lnTo>
                      <a:pt x="0" y="72341"/>
                    </a:lnTo>
                    <a:cubicBezTo>
                      <a:pt x="0" y="32388"/>
                      <a:pt x="32388" y="0"/>
                      <a:pt x="72341" y="0"/>
                    </a:cubicBezTo>
                    <a:close/>
                  </a:path>
                </a:pathLst>
              </a:custGeom>
              <a:solidFill>
                <a:srgbClr val="000000">
                  <a:alpha val="0"/>
                </a:srgbClr>
              </a:solidFill>
              <a:ln w="38100" cap="rnd">
                <a:solidFill>
                  <a:srgbClr val="FFFFFF"/>
                </a:solidFill>
                <a:prstDash val="solid"/>
                <a:round/>
              </a:ln>
            </p:spPr>
          </p:sp>
          <p:sp>
            <p:nvSpPr>
              <p:cNvPr id="25" name="TextBox 25"/>
              <p:cNvSpPr txBox="1"/>
              <p:nvPr/>
            </p:nvSpPr>
            <p:spPr>
              <a:xfrm>
                <a:off x="0" y="-38100"/>
                <a:ext cx="1437508" cy="1751038"/>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a:off x="140432" y="137503"/>
              <a:ext cx="6142299" cy="7378848"/>
              <a:chOff x="0" y="0"/>
              <a:chExt cx="534706" cy="642352"/>
            </a:xfrm>
          </p:grpSpPr>
          <p:sp>
            <p:nvSpPr>
              <p:cNvPr id="27" name="Freeform 27"/>
              <p:cNvSpPr/>
              <p:nvPr/>
            </p:nvSpPr>
            <p:spPr>
              <a:xfrm>
                <a:off x="0" y="0"/>
                <a:ext cx="534706" cy="642352"/>
              </a:xfrm>
              <a:custGeom>
                <a:avLst/>
                <a:gdLst/>
                <a:ahLst/>
                <a:cxnLst/>
                <a:rect l="l" t="t" r="r" b="b"/>
                <a:pathLst>
                  <a:path w="534706" h="642352">
                    <a:moveTo>
                      <a:pt x="75648" y="0"/>
                    </a:moveTo>
                    <a:lnTo>
                      <a:pt x="459058" y="0"/>
                    </a:lnTo>
                    <a:cubicBezTo>
                      <a:pt x="479121" y="0"/>
                      <a:pt x="498363" y="7970"/>
                      <a:pt x="512549" y="22157"/>
                    </a:cubicBezTo>
                    <a:cubicBezTo>
                      <a:pt x="526736" y="36344"/>
                      <a:pt x="534706" y="55585"/>
                      <a:pt x="534706" y="75648"/>
                    </a:cubicBezTo>
                    <a:lnTo>
                      <a:pt x="534706" y="566703"/>
                    </a:lnTo>
                    <a:cubicBezTo>
                      <a:pt x="534706" y="586767"/>
                      <a:pt x="526736" y="606008"/>
                      <a:pt x="512549" y="620195"/>
                    </a:cubicBezTo>
                    <a:cubicBezTo>
                      <a:pt x="498363" y="634382"/>
                      <a:pt x="479121" y="642352"/>
                      <a:pt x="459058" y="642352"/>
                    </a:cubicBezTo>
                    <a:lnTo>
                      <a:pt x="75648" y="642352"/>
                    </a:lnTo>
                    <a:cubicBezTo>
                      <a:pt x="55585" y="642352"/>
                      <a:pt x="36344" y="634382"/>
                      <a:pt x="22157" y="620195"/>
                    </a:cubicBezTo>
                    <a:cubicBezTo>
                      <a:pt x="7970" y="606008"/>
                      <a:pt x="0" y="586767"/>
                      <a:pt x="0" y="566703"/>
                    </a:cubicBezTo>
                    <a:lnTo>
                      <a:pt x="0" y="75648"/>
                    </a:lnTo>
                    <a:cubicBezTo>
                      <a:pt x="0" y="55585"/>
                      <a:pt x="7970" y="36344"/>
                      <a:pt x="22157" y="22157"/>
                    </a:cubicBezTo>
                    <a:cubicBezTo>
                      <a:pt x="36344" y="7970"/>
                      <a:pt x="55585" y="0"/>
                      <a:pt x="75648" y="0"/>
                    </a:cubicBezTo>
                    <a:close/>
                  </a:path>
                </a:pathLst>
              </a:custGeom>
              <a:blipFill>
                <a:blip r:embed="rId6"/>
                <a:stretch>
                  <a:fillRect t="-3618" b="-3618"/>
                </a:stretch>
              </a:blipFill>
            </p:spPr>
          </p:sp>
        </p:grpSp>
      </p:grpSp>
      <p:sp>
        <p:nvSpPr>
          <p:cNvPr id="28" name="TextBox 28"/>
          <p:cNvSpPr txBox="1"/>
          <p:nvPr/>
        </p:nvSpPr>
        <p:spPr>
          <a:xfrm>
            <a:off x="8587272" y="879234"/>
            <a:ext cx="7336219"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BIG O???</a:t>
            </a:r>
          </a:p>
          <a:p>
            <a:pPr algn="l">
              <a:lnSpc>
                <a:spcPts val="7604"/>
              </a:lnSpc>
            </a:pPr>
            <a:endParaRPr lang="en-US" sz="6913" b="1">
              <a:solidFill>
                <a:srgbClr val="FFFFFF"/>
              </a:solidFill>
              <a:latin typeface="Inter Semi-Bold"/>
              <a:ea typeface="Inter Semi-Bold"/>
              <a:cs typeface="Inter Semi-Bold"/>
              <a:sym typeface="Inter Semi-Bold"/>
            </a:endParaRPr>
          </a:p>
        </p:txBody>
      </p:sp>
      <p:grpSp>
        <p:nvGrpSpPr>
          <p:cNvPr id="29" name="Group 29"/>
          <p:cNvGrpSpPr/>
          <p:nvPr/>
        </p:nvGrpSpPr>
        <p:grpSpPr>
          <a:xfrm>
            <a:off x="11556097" y="3739063"/>
            <a:ext cx="6291193" cy="3575560"/>
            <a:chOff x="0" y="0"/>
            <a:chExt cx="8388258" cy="4767413"/>
          </a:xfrm>
        </p:grpSpPr>
        <p:grpSp>
          <p:nvGrpSpPr>
            <p:cNvPr id="30" name="Group 30"/>
            <p:cNvGrpSpPr/>
            <p:nvPr/>
          </p:nvGrpSpPr>
          <p:grpSpPr>
            <a:xfrm>
              <a:off x="0" y="0"/>
              <a:ext cx="8388258" cy="4767413"/>
              <a:chOff x="0" y="0"/>
              <a:chExt cx="1639645" cy="931882"/>
            </a:xfrm>
          </p:grpSpPr>
          <p:sp>
            <p:nvSpPr>
              <p:cNvPr id="31" name="Freeform 31"/>
              <p:cNvSpPr/>
              <p:nvPr/>
            </p:nvSpPr>
            <p:spPr>
              <a:xfrm>
                <a:off x="0" y="0"/>
                <a:ext cx="1639645" cy="931882"/>
              </a:xfrm>
              <a:custGeom>
                <a:avLst/>
                <a:gdLst/>
                <a:ahLst/>
                <a:cxnLst/>
                <a:rect l="l" t="t" r="r" b="b"/>
                <a:pathLst>
                  <a:path w="1639645" h="931882">
                    <a:moveTo>
                      <a:pt x="63422" y="0"/>
                    </a:moveTo>
                    <a:lnTo>
                      <a:pt x="1576223" y="0"/>
                    </a:lnTo>
                    <a:cubicBezTo>
                      <a:pt x="1611250" y="0"/>
                      <a:pt x="1639645" y="28395"/>
                      <a:pt x="1639645" y="63422"/>
                    </a:cubicBezTo>
                    <a:lnTo>
                      <a:pt x="1639645" y="868459"/>
                    </a:lnTo>
                    <a:cubicBezTo>
                      <a:pt x="1639645" y="885280"/>
                      <a:pt x="1632963" y="901412"/>
                      <a:pt x="1621069" y="913306"/>
                    </a:cubicBezTo>
                    <a:cubicBezTo>
                      <a:pt x="1609175" y="925200"/>
                      <a:pt x="1593044" y="931882"/>
                      <a:pt x="1576223" y="931882"/>
                    </a:cubicBezTo>
                    <a:lnTo>
                      <a:pt x="63422" y="931882"/>
                    </a:lnTo>
                    <a:cubicBezTo>
                      <a:pt x="46602" y="931882"/>
                      <a:pt x="30470" y="925200"/>
                      <a:pt x="18576" y="913306"/>
                    </a:cubicBezTo>
                    <a:cubicBezTo>
                      <a:pt x="6682" y="901412"/>
                      <a:pt x="0" y="885280"/>
                      <a:pt x="0" y="868459"/>
                    </a:cubicBezTo>
                    <a:lnTo>
                      <a:pt x="0" y="63422"/>
                    </a:lnTo>
                    <a:cubicBezTo>
                      <a:pt x="0" y="46602"/>
                      <a:pt x="6682" y="30470"/>
                      <a:pt x="18576" y="18576"/>
                    </a:cubicBezTo>
                    <a:cubicBezTo>
                      <a:pt x="30470" y="6682"/>
                      <a:pt x="46602" y="0"/>
                      <a:pt x="63422" y="0"/>
                    </a:cubicBezTo>
                    <a:close/>
                  </a:path>
                </a:pathLst>
              </a:custGeom>
              <a:solidFill>
                <a:srgbClr val="000000">
                  <a:alpha val="0"/>
                </a:srgbClr>
              </a:solidFill>
              <a:ln w="38100" cap="rnd">
                <a:solidFill>
                  <a:srgbClr val="FFFFFF"/>
                </a:solidFill>
                <a:prstDash val="solid"/>
                <a:round/>
              </a:ln>
            </p:spPr>
          </p:sp>
          <p:sp>
            <p:nvSpPr>
              <p:cNvPr id="32" name="TextBox 32"/>
              <p:cNvSpPr txBox="1"/>
              <p:nvPr/>
            </p:nvSpPr>
            <p:spPr>
              <a:xfrm>
                <a:off x="0" y="-38100"/>
                <a:ext cx="1639645" cy="969982"/>
              </a:xfrm>
              <a:prstGeom prst="rect">
                <a:avLst/>
              </a:prstGeom>
            </p:spPr>
            <p:txBody>
              <a:bodyPr lIns="50800" tIns="50800" rIns="50800" bIns="50800" rtlCol="0" anchor="ctr"/>
              <a:lstStyle/>
              <a:p>
                <a:pPr algn="ctr">
                  <a:lnSpc>
                    <a:spcPts val="3080"/>
                  </a:lnSpc>
                </a:pPr>
                <a:endParaRPr/>
              </a:p>
            </p:txBody>
          </p:sp>
        </p:grpSp>
        <p:grpSp>
          <p:nvGrpSpPr>
            <p:cNvPr id="33" name="Group 33"/>
            <p:cNvGrpSpPr/>
            <p:nvPr/>
          </p:nvGrpSpPr>
          <p:grpSpPr>
            <a:xfrm>
              <a:off x="183395" y="85648"/>
              <a:ext cx="8021468" cy="4596118"/>
              <a:chOff x="0" y="0"/>
              <a:chExt cx="609895" cy="349456"/>
            </a:xfrm>
          </p:grpSpPr>
          <p:sp>
            <p:nvSpPr>
              <p:cNvPr id="34" name="Freeform 34"/>
              <p:cNvSpPr/>
              <p:nvPr/>
            </p:nvSpPr>
            <p:spPr>
              <a:xfrm>
                <a:off x="0" y="0"/>
                <a:ext cx="609895" cy="349456"/>
              </a:xfrm>
              <a:custGeom>
                <a:avLst/>
                <a:gdLst/>
                <a:ahLst/>
                <a:cxnLst/>
                <a:rect l="l" t="t" r="r" b="b"/>
                <a:pathLst>
                  <a:path w="609895" h="349456">
                    <a:moveTo>
                      <a:pt x="66322" y="0"/>
                    </a:moveTo>
                    <a:lnTo>
                      <a:pt x="543572" y="0"/>
                    </a:lnTo>
                    <a:cubicBezTo>
                      <a:pt x="580201" y="0"/>
                      <a:pt x="609895" y="29694"/>
                      <a:pt x="609895" y="66322"/>
                    </a:cubicBezTo>
                    <a:lnTo>
                      <a:pt x="609895" y="283133"/>
                    </a:lnTo>
                    <a:cubicBezTo>
                      <a:pt x="609895" y="319762"/>
                      <a:pt x="580201" y="349456"/>
                      <a:pt x="543572" y="349456"/>
                    </a:cubicBezTo>
                    <a:lnTo>
                      <a:pt x="66322" y="349456"/>
                    </a:lnTo>
                    <a:cubicBezTo>
                      <a:pt x="48733" y="349456"/>
                      <a:pt x="31863" y="342468"/>
                      <a:pt x="19425" y="330030"/>
                    </a:cubicBezTo>
                    <a:cubicBezTo>
                      <a:pt x="6988" y="317592"/>
                      <a:pt x="0" y="300723"/>
                      <a:pt x="0" y="283133"/>
                    </a:cubicBezTo>
                    <a:lnTo>
                      <a:pt x="0" y="66322"/>
                    </a:lnTo>
                    <a:cubicBezTo>
                      <a:pt x="0" y="48733"/>
                      <a:pt x="6988" y="31863"/>
                      <a:pt x="19425" y="19425"/>
                    </a:cubicBezTo>
                    <a:cubicBezTo>
                      <a:pt x="31863" y="6988"/>
                      <a:pt x="48733" y="0"/>
                      <a:pt x="66322" y="0"/>
                    </a:cubicBezTo>
                    <a:close/>
                  </a:path>
                </a:pathLst>
              </a:custGeom>
              <a:blipFill>
                <a:blip r:embed="rId7"/>
                <a:stretch>
                  <a:fillRect t="-376" b="-376"/>
                </a:stretch>
              </a:blipFill>
            </p:spPr>
          </p:sp>
        </p:grpSp>
      </p:grpSp>
      <p:sp>
        <p:nvSpPr>
          <p:cNvPr id="35" name="TextBox 35"/>
          <p:cNvSpPr txBox="1"/>
          <p:nvPr/>
        </p:nvSpPr>
        <p:spPr>
          <a:xfrm>
            <a:off x="455458" y="8743287"/>
            <a:ext cx="9068422" cy="381416"/>
          </a:xfrm>
          <a:prstGeom prst="rect">
            <a:avLst/>
          </a:prstGeom>
        </p:spPr>
        <p:txBody>
          <a:bodyPr lIns="0" tIns="0" rIns="0" bIns="0" rtlCol="0" anchor="t">
            <a:spAutoFit/>
          </a:bodyPr>
          <a:lstStyle/>
          <a:p>
            <a:pPr algn="l">
              <a:lnSpc>
                <a:spcPts val="3127"/>
              </a:lnSpc>
              <a:spcBef>
                <a:spcPct val="0"/>
              </a:spcBef>
            </a:pPr>
            <a:r>
              <a:rPr lang="en-US" sz="2233" b="1">
                <a:solidFill>
                  <a:srgbClr val="FFFFFF"/>
                </a:solidFill>
                <a:latin typeface="Inter Bold"/>
                <a:ea typeface="Inter Bold"/>
                <a:cs typeface="Inter Bold"/>
                <a:sym typeface="Inter Bold"/>
              </a:rPr>
              <a:t>ushbu kodlardan qaysi birida big o kattaroq.</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300194"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8204566" y="8573596"/>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16</a:t>
              </a:r>
            </a:p>
          </p:txBody>
        </p:sp>
      </p:grpSp>
      <p:sp>
        <p:nvSpPr>
          <p:cNvPr id="12" name="TextBox 12"/>
          <p:cNvSpPr txBox="1"/>
          <p:nvPr/>
        </p:nvSpPr>
        <p:spPr>
          <a:xfrm>
            <a:off x="4125138" y="2434276"/>
            <a:ext cx="11325571" cy="1585767"/>
          </a:xfrm>
          <a:prstGeom prst="rect">
            <a:avLst/>
          </a:prstGeom>
        </p:spPr>
        <p:txBody>
          <a:bodyPr lIns="0" tIns="0" rIns="0" bIns="0" rtlCol="0" anchor="t">
            <a:spAutoFit/>
          </a:bodyPr>
          <a:lstStyle/>
          <a:p>
            <a:pPr algn="ctr">
              <a:lnSpc>
                <a:spcPts val="6174"/>
              </a:lnSpc>
            </a:pPr>
            <a:r>
              <a:rPr lang="en-US" sz="5613" b="1">
                <a:solidFill>
                  <a:srgbClr val="FFFFFF"/>
                </a:solidFill>
                <a:latin typeface="Inter Semi-Bold"/>
                <a:ea typeface="Inter Semi-Bold"/>
                <a:cs typeface="Inter Semi-Bold"/>
                <a:sym typeface="Inter Semi-Bold"/>
              </a:rPr>
              <a:t>QO’SHIMCHA O’RGANISH UCHUN MANBALAR</a:t>
            </a:r>
          </a:p>
        </p:txBody>
      </p:sp>
      <p:sp>
        <p:nvSpPr>
          <p:cNvPr id="13" name="Freeform 13"/>
          <p:cNvSpPr/>
          <p:nvPr/>
        </p:nvSpPr>
        <p:spPr>
          <a:xfrm flipH="1">
            <a:off x="-2262704" y="673599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sp>
        <p:nvSpPr>
          <p:cNvPr id="14" name="Freeform 14"/>
          <p:cNvSpPr/>
          <p:nvPr/>
        </p:nvSpPr>
        <p:spPr>
          <a:xfrm flipH="1">
            <a:off x="13699562" y="-467859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15" name="Group 15"/>
          <p:cNvGrpSpPr/>
          <p:nvPr/>
        </p:nvGrpSpPr>
        <p:grpSpPr>
          <a:xfrm>
            <a:off x="14983121" y="8615455"/>
            <a:ext cx="2276179" cy="600986"/>
            <a:chOff x="0" y="0"/>
            <a:chExt cx="3034906" cy="801314"/>
          </a:xfrm>
        </p:grpSpPr>
        <p:sp>
          <p:nvSpPr>
            <p:cNvPr id="16" name="Freeform 16"/>
            <p:cNvSpPr/>
            <p:nvPr/>
          </p:nvSpPr>
          <p:spPr>
            <a:xfrm>
              <a:off x="0"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116796"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2233592"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9" name="Group 19"/>
          <p:cNvGrpSpPr/>
          <p:nvPr/>
        </p:nvGrpSpPr>
        <p:grpSpPr>
          <a:xfrm>
            <a:off x="1028700" y="1070559"/>
            <a:ext cx="2276179" cy="600986"/>
            <a:chOff x="0" y="0"/>
            <a:chExt cx="3034906" cy="801314"/>
          </a:xfrm>
        </p:grpSpPr>
        <p:sp>
          <p:nvSpPr>
            <p:cNvPr id="20" name="Freeform 20"/>
            <p:cNvSpPr/>
            <p:nvPr/>
          </p:nvSpPr>
          <p:spPr>
            <a:xfrm>
              <a:off x="0"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16796"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2233592"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3" name="TextBox 23"/>
          <p:cNvSpPr txBox="1"/>
          <p:nvPr/>
        </p:nvSpPr>
        <p:spPr>
          <a:xfrm>
            <a:off x="4449485" y="5105400"/>
            <a:ext cx="7138499" cy="2821305"/>
          </a:xfrm>
          <a:prstGeom prst="rect">
            <a:avLst/>
          </a:prstGeom>
        </p:spPr>
        <p:txBody>
          <a:bodyPr lIns="0" tIns="0" rIns="0" bIns="0" rtlCol="0" anchor="t">
            <a:spAutoFit/>
          </a:bodyPr>
          <a:lstStyle/>
          <a:p>
            <a:pPr algn="ctr">
              <a:lnSpc>
                <a:spcPts val="2520"/>
              </a:lnSpc>
            </a:pPr>
            <a:r>
              <a:rPr lang="en-US" sz="1800">
                <a:solidFill>
                  <a:srgbClr val="FFFFFF"/>
                </a:solidFill>
                <a:latin typeface="Inter"/>
                <a:ea typeface="Inter"/>
                <a:cs typeface="Inter"/>
                <a:sym typeface="Inter"/>
              </a:rPr>
              <a:t>Dars bo’yicha</a:t>
            </a:r>
          </a:p>
          <a:p>
            <a:pPr algn="l">
              <a:lnSpc>
                <a:spcPts val="2520"/>
              </a:lnSpc>
            </a:pPr>
            <a:r>
              <a:rPr lang="en-US" sz="1800">
                <a:solidFill>
                  <a:srgbClr val="FFFFFF"/>
                </a:solidFill>
                <a:latin typeface="Inter"/>
                <a:ea typeface="Inter"/>
                <a:cs typeface="Inter"/>
                <a:sym typeface="Inter"/>
              </a:rPr>
              <a:t>1. </a:t>
            </a:r>
            <a:r>
              <a:rPr lang="en-US" sz="1800" u="sng">
                <a:solidFill>
                  <a:srgbClr val="FFFFFF"/>
                </a:solidFill>
                <a:latin typeface="Inter"/>
                <a:ea typeface="Inter"/>
                <a:cs typeface="Inter"/>
                <a:sym typeface="Inter"/>
                <a:hlinkClick r:id="rId5" tooltip="https://youtu.be/__vX2sjlpXU"/>
              </a:rPr>
              <a:t>Big-O notation in 5 minutes</a:t>
            </a:r>
          </a:p>
          <a:p>
            <a:pPr algn="l">
              <a:lnSpc>
                <a:spcPts val="2520"/>
              </a:lnSpc>
            </a:pPr>
            <a:r>
              <a:rPr lang="en-US" sz="1800">
                <a:solidFill>
                  <a:srgbClr val="FFFFFF"/>
                </a:solidFill>
                <a:latin typeface="Inter"/>
                <a:ea typeface="Inter"/>
                <a:cs typeface="Inter"/>
                <a:sym typeface="Inter"/>
              </a:rPr>
              <a:t>2. </a:t>
            </a:r>
            <a:r>
              <a:rPr lang="en-US" sz="1800" u="sng">
                <a:solidFill>
                  <a:srgbClr val="FFFFFF"/>
                </a:solidFill>
                <a:latin typeface="Inter"/>
                <a:ea typeface="Inter"/>
                <a:cs typeface="Inter"/>
                <a:sym typeface="Inter"/>
                <a:hlinkClick r:id="rId6" tooltip="https://youtu.be/g2o22C3CRfU"/>
              </a:rPr>
              <a:t>Big-O Notation in 100 Seconds</a:t>
            </a:r>
          </a:p>
          <a:p>
            <a:pPr algn="l">
              <a:lnSpc>
                <a:spcPts val="2520"/>
              </a:lnSpc>
            </a:pPr>
            <a:r>
              <a:rPr lang="en-US" sz="1800">
                <a:solidFill>
                  <a:srgbClr val="FFFFFF"/>
                </a:solidFill>
                <a:latin typeface="Inter"/>
                <a:ea typeface="Inter"/>
                <a:cs typeface="Inter"/>
                <a:sym typeface="Inter"/>
              </a:rPr>
              <a:t>3. </a:t>
            </a:r>
            <a:r>
              <a:rPr lang="en-US" sz="1800" u="sng">
                <a:solidFill>
                  <a:srgbClr val="FFFFFF"/>
                </a:solidFill>
                <a:latin typeface="Inter"/>
                <a:ea typeface="Inter"/>
                <a:cs typeface="Inter"/>
                <a:sym typeface="Inter"/>
                <a:hlinkClick r:id="rId7" tooltip="https://youtu.be/Mo4vesaut8g"/>
              </a:rPr>
              <a:t>Big O Notation - Full Course</a:t>
            </a:r>
          </a:p>
          <a:p>
            <a:pPr algn="l">
              <a:lnSpc>
                <a:spcPts val="2520"/>
              </a:lnSpc>
            </a:pPr>
            <a:r>
              <a:rPr lang="en-US" sz="1800">
                <a:solidFill>
                  <a:srgbClr val="FFFFFF"/>
                </a:solidFill>
                <a:latin typeface="Inter"/>
                <a:ea typeface="Inter"/>
                <a:cs typeface="Inter"/>
                <a:sym typeface="Inter"/>
              </a:rPr>
              <a:t>4. </a:t>
            </a:r>
            <a:r>
              <a:rPr lang="en-US" sz="1800" u="sng">
                <a:solidFill>
                  <a:srgbClr val="FFFFFF"/>
                </a:solidFill>
                <a:latin typeface="Inter"/>
                <a:ea typeface="Inter"/>
                <a:cs typeface="Inter"/>
                <a:sym typeface="Inter"/>
                <a:hlinkClick r:id="rId8" tooltip="https://youtu.be/MTZx5ujFTzU"/>
              </a:rPr>
              <a:t>ALGORITMLAR | Big O</a:t>
            </a:r>
          </a:p>
          <a:p>
            <a:pPr algn="l">
              <a:lnSpc>
                <a:spcPts val="2520"/>
              </a:lnSpc>
            </a:pPr>
            <a:r>
              <a:rPr lang="en-US" sz="1800">
                <a:solidFill>
                  <a:srgbClr val="FFFFFF"/>
                </a:solidFill>
                <a:latin typeface="Inter"/>
                <a:ea typeface="Inter"/>
                <a:cs typeface="Inter"/>
                <a:sym typeface="Inter"/>
              </a:rPr>
              <a:t>5. </a:t>
            </a:r>
            <a:r>
              <a:rPr lang="en-US" sz="1800" u="sng">
                <a:solidFill>
                  <a:srgbClr val="FFFFFF"/>
                </a:solidFill>
                <a:latin typeface="Inter"/>
                <a:ea typeface="Inter"/>
                <a:cs typeface="Inter"/>
                <a:sym typeface="Inter"/>
                <a:hlinkClick r:id="rId9" tooltip="https://youtu.be/fDKIpRe8GW4"/>
              </a:rPr>
              <a:t>Binary search in 4 minutes</a:t>
            </a:r>
          </a:p>
          <a:p>
            <a:pPr algn="l">
              <a:lnSpc>
                <a:spcPts val="2520"/>
              </a:lnSpc>
            </a:pPr>
            <a:r>
              <a:rPr lang="en-US" sz="1800">
                <a:solidFill>
                  <a:srgbClr val="FFFFFF"/>
                </a:solidFill>
                <a:latin typeface="Inter"/>
                <a:ea typeface="Inter"/>
                <a:cs typeface="Inter"/>
                <a:sym typeface="Inter"/>
              </a:rPr>
              <a:t>6. </a:t>
            </a:r>
            <a:r>
              <a:rPr lang="en-US" sz="1800" u="sng">
                <a:solidFill>
                  <a:srgbClr val="FFFFFF"/>
                </a:solidFill>
                <a:latin typeface="Inter"/>
                <a:ea typeface="Inter"/>
                <a:cs typeface="Inter"/>
                <a:sym typeface="Inter"/>
                <a:hlinkClick r:id="rId10" tooltip="https://github.com/trekhleb/javascript-algorithms/tree/master/src/algorithms/search/binary-search"/>
              </a:rPr>
              <a:t>Binary Search</a:t>
            </a:r>
            <a:r>
              <a:rPr lang="en-US" sz="1800">
                <a:solidFill>
                  <a:srgbClr val="FFFFFF"/>
                </a:solidFill>
                <a:latin typeface="Inter"/>
                <a:ea typeface="Inter"/>
                <a:cs typeface="Inter"/>
                <a:sym typeface="Inter"/>
              </a:rPr>
              <a:t>(code)</a:t>
            </a:r>
          </a:p>
          <a:p>
            <a:pPr algn="l">
              <a:lnSpc>
                <a:spcPts val="2520"/>
              </a:lnSpc>
            </a:pPr>
            <a:endParaRPr lang="en-US" sz="1800">
              <a:solidFill>
                <a:srgbClr val="FFFFFF"/>
              </a:solidFill>
              <a:latin typeface="Inter"/>
              <a:ea typeface="Inter"/>
              <a:cs typeface="Inter"/>
              <a:sym typeface="Inter"/>
            </a:endParaRPr>
          </a:p>
          <a:p>
            <a:pPr algn="l">
              <a:lnSpc>
                <a:spcPts val="2520"/>
              </a:lnSpc>
              <a:spcBef>
                <a:spcPct val="0"/>
              </a:spcBef>
            </a:pPr>
            <a:endParaRPr lang="en-US" sz="1800">
              <a:solidFill>
                <a:srgbClr val="FFFFFF"/>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21388" y="1028700"/>
            <a:ext cx="3687612" cy="1104370"/>
            <a:chOff x="0" y="0"/>
            <a:chExt cx="971223" cy="290863"/>
          </a:xfrm>
        </p:grpSpPr>
        <p:sp>
          <p:nvSpPr>
            <p:cNvPr id="3" name="Freeform 3"/>
            <p:cNvSpPr/>
            <p:nvPr/>
          </p:nvSpPr>
          <p:spPr>
            <a:xfrm>
              <a:off x="0" y="0"/>
              <a:ext cx="971223" cy="290863"/>
            </a:xfrm>
            <a:custGeom>
              <a:avLst/>
              <a:gdLst/>
              <a:ahLst/>
              <a:cxnLst/>
              <a:rect l="l" t="t" r="r" b="b"/>
              <a:pathLst>
                <a:path w="971223" h="290863">
                  <a:moveTo>
                    <a:pt x="107071" y="0"/>
                  </a:moveTo>
                  <a:lnTo>
                    <a:pt x="864151" y="0"/>
                  </a:lnTo>
                  <a:cubicBezTo>
                    <a:pt x="923285" y="0"/>
                    <a:pt x="971223" y="47938"/>
                    <a:pt x="971223" y="107071"/>
                  </a:cubicBezTo>
                  <a:lnTo>
                    <a:pt x="971223" y="183792"/>
                  </a:lnTo>
                  <a:cubicBezTo>
                    <a:pt x="971223" y="212189"/>
                    <a:pt x="959942" y="239423"/>
                    <a:pt x="939862" y="259502"/>
                  </a:cubicBezTo>
                  <a:cubicBezTo>
                    <a:pt x="919783" y="279582"/>
                    <a:pt x="892548" y="290863"/>
                    <a:pt x="864151" y="290863"/>
                  </a:cubicBezTo>
                  <a:lnTo>
                    <a:pt x="107071" y="290863"/>
                  </a:lnTo>
                  <a:cubicBezTo>
                    <a:pt x="47938" y="290863"/>
                    <a:pt x="0" y="242925"/>
                    <a:pt x="0" y="183792"/>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38100"/>
              <a:ext cx="971223" cy="32896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380431" y="1028700"/>
            <a:ext cx="1878869" cy="684704"/>
            <a:chOff x="0" y="0"/>
            <a:chExt cx="494846" cy="180334"/>
          </a:xfrm>
        </p:grpSpPr>
        <p:sp>
          <p:nvSpPr>
            <p:cNvPr id="6" name="Freeform 6"/>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7" name="TextBox 7"/>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615139" y="8625093"/>
            <a:ext cx="5644161" cy="633207"/>
            <a:chOff x="0" y="0"/>
            <a:chExt cx="7525549" cy="844276"/>
          </a:xfrm>
        </p:grpSpPr>
        <p:sp>
          <p:nvSpPr>
            <p:cNvPr id="9" name="AutoShape 9"/>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10" name="TextBox 10"/>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endParaRPr/>
            </a:p>
          </p:txBody>
        </p:sp>
        <p:sp>
          <p:nvSpPr>
            <p:cNvPr id="11" name="Freeform 11"/>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TextBox 12"/>
          <p:cNvSpPr txBox="1"/>
          <p:nvPr/>
        </p:nvSpPr>
        <p:spPr>
          <a:xfrm>
            <a:off x="1361219" y="1165630"/>
            <a:ext cx="3207950" cy="763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sp>
        <p:nvSpPr>
          <p:cNvPr id="13" name="TextBox 13"/>
          <p:cNvSpPr txBox="1"/>
          <p:nvPr/>
        </p:nvSpPr>
        <p:spPr>
          <a:xfrm>
            <a:off x="15429030" y="1165630"/>
            <a:ext cx="1781671" cy="372745"/>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17</a:t>
            </a:r>
          </a:p>
        </p:txBody>
      </p:sp>
      <p:sp>
        <p:nvSpPr>
          <p:cNvPr id="14" name="TextBox 14"/>
          <p:cNvSpPr txBox="1"/>
          <p:nvPr/>
        </p:nvSpPr>
        <p:spPr>
          <a:xfrm>
            <a:off x="620359" y="2857796"/>
            <a:ext cx="9178259" cy="3482204"/>
          </a:xfrm>
          <a:prstGeom prst="rect">
            <a:avLst/>
          </a:prstGeom>
        </p:spPr>
        <p:txBody>
          <a:bodyPr lIns="0" tIns="0" rIns="0" bIns="0" rtlCol="0" anchor="t">
            <a:spAutoFit/>
          </a:bodyPr>
          <a:lstStyle/>
          <a:p>
            <a:pPr algn="l">
              <a:lnSpc>
                <a:spcPts val="9099"/>
              </a:lnSpc>
            </a:pPr>
            <a:r>
              <a:rPr lang="en-US" sz="8272" b="1">
                <a:solidFill>
                  <a:srgbClr val="FFFFFF"/>
                </a:solidFill>
                <a:latin typeface="Inter Semi-Bold"/>
                <a:ea typeface="Inter Semi-Bold"/>
                <a:cs typeface="Inter Semi-Bold"/>
                <a:sym typeface="Inter Semi-Bold"/>
              </a:rPr>
              <a:t>ETIBORINGIZ UCHUN TASHAKKUR</a:t>
            </a:r>
          </a:p>
        </p:txBody>
      </p:sp>
      <p:sp>
        <p:nvSpPr>
          <p:cNvPr id="15" name="TextBox 15"/>
          <p:cNvSpPr txBox="1"/>
          <p:nvPr/>
        </p:nvSpPr>
        <p:spPr>
          <a:xfrm>
            <a:off x="620359" y="8006342"/>
            <a:ext cx="6963628" cy="9353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Olmos ishlov berilmay sof bo'lmagani kabi inson ham dard-iztirob chekmay komil bo'lolmaydi.</a:t>
            </a:r>
          </a:p>
          <a:p>
            <a:pPr algn="l">
              <a:lnSpc>
                <a:spcPts val="2520"/>
              </a:lnSpc>
              <a:spcBef>
                <a:spcPct val="0"/>
              </a:spcBef>
            </a:pPr>
            <a:endParaRPr lang="en-US" sz="1800">
              <a:solidFill>
                <a:srgbClr val="FFFFFF"/>
              </a:solidFill>
              <a:latin typeface="Inter"/>
              <a:ea typeface="Inter"/>
              <a:cs typeface="Inter"/>
              <a:sym typeface="Inter"/>
            </a:endParaRPr>
          </a:p>
        </p:txBody>
      </p:sp>
      <p:grpSp>
        <p:nvGrpSpPr>
          <p:cNvPr id="16" name="Group 16"/>
          <p:cNvGrpSpPr/>
          <p:nvPr/>
        </p:nvGrpSpPr>
        <p:grpSpPr>
          <a:xfrm>
            <a:off x="11615139" y="7796800"/>
            <a:ext cx="5644161" cy="633207"/>
            <a:chOff x="0" y="0"/>
            <a:chExt cx="7525549" cy="844276"/>
          </a:xfrm>
        </p:grpSpPr>
        <p:sp>
          <p:nvSpPr>
            <p:cNvPr id="17" name="AutoShape 17"/>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18" name="TextBox 18"/>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endParaRPr/>
            </a:p>
          </p:txBody>
        </p:sp>
        <p:sp>
          <p:nvSpPr>
            <p:cNvPr id="19" name="Freeform 19"/>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0" name="Group 20"/>
          <p:cNvGrpSpPr/>
          <p:nvPr/>
        </p:nvGrpSpPr>
        <p:grpSpPr>
          <a:xfrm>
            <a:off x="11615139" y="6973093"/>
            <a:ext cx="5644161" cy="633207"/>
            <a:chOff x="0" y="0"/>
            <a:chExt cx="7525549" cy="844276"/>
          </a:xfrm>
        </p:grpSpPr>
        <p:sp>
          <p:nvSpPr>
            <p:cNvPr id="21" name="AutoShape 21"/>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22" name="TextBox 22"/>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r>
                <a:rPr lang="en-US" sz="2199" b="1">
                  <a:solidFill>
                    <a:srgbClr val="FFFFFF"/>
                  </a:solidFill>
                  <a:latin typeface="Inter Medium"/>
                  <a:ea typeface="Inter Medium"/>
                  <a:cs typeface="Inter Medium"/>
                  <a:sym typeface="Inter Medium"/>
                </a:rPr>
                <a:t>HTTPS://T.ME/ZIKRILLO001</a:t>
              </a:r>
            </a:p>
          </p:txBody>
        </p:sp>
        <p:sp>
          <p:nvSpPr>
            <p:cNvPr id="23" name="Freeform 23"/>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11615139" y="6140214"/>
            <a:ext cx="5644161" cy="633207"/>
            <a:chOff x="0" y="0"/>
            <a:chExt cx="7525549" cy="844276"/>
          </a:xfrm>
        </p:grpSpPr>
        <p:sp>
          <p:nvSpPr>
            <p:cNvPr id="25" name="AutoShape 25"/>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26" name="TextBox 26"/>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r>
                <a:rPr lang="en-US" sz="2199" b="1">
                  <a:solidFill>
                    <a:srgbClr val="FFFFFF"/>
                  </a:solidFill>
                  <a:latin typeface="Inter Medium"/>
                  <a:ea typeface="Inter Medium"/>
                  <a:cs typeface="Inter Medium"/>
                  <a:sym typeface="Inter Medium"/>
                </a:rPr>
                <a:t>+998977173307</a:t>
              </a:r>
            </a:p>
          </p:txBody>
        </p:sp>
        <p:sp>
          <p:nvSpPr>
            <p:cNvPr id="27" name="Freeform 27"/>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8" name="Freeform 28"/>
          <p:cNvSpPr/>
          <p:nvPr/>
        </p:nvSpPr>
        <p:spPr>
          <a:xfrm flipH="1">
            <a:off x="8189568" y="-345432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2469125" y="2309343"/>
            <a:ext cx="13349749" cy="3942724"/>
            <a:chOff x="0" y="0"/>
            <a:chExt cx="3515983" cy="1038413"/>
          </a:xfrm>
        </p:grpSpPr>
        <p:sp>
          <p:nvSpPr>
            <p:cNvPr id="4" name="Freeform 4"/>
            <p:cNvSpPr/>
            <p:nvPr/>
          </p:nvSpPr>
          <p:spPr>
            <a:xfrm>
              <a:off x="0" y="0"/>
              <a:ext cx="3515983" cy="1038413"/>
            </a:xfrm>
            <a:custGeom>
              <a:avLst/>
              <a:gdLst/>
              <a:ahLst/>
              <a:cxnLst/>
              <a:rect l="l" t="t" r="r" b="b"/>
              <a:pathLst>
                <a:path w="3515983" h="1038413">
                  <a:moveTo>
                    <a:pt x="29576" y="0"/>
                  </a:moveTo>
                  <a:lnTo>
                    <a:pt x="3486407" y="0"/>
                  </a:lnTo>
                  <a:cubicBezTo>
                    <a:pt x="3494251" y="0"/>
                    <a:pt x="3501774" y="3116"/>
                    <a:pt x="3507321" y="8663"/>
                  </a:cubicBezTo>
                  <a:cubicBezTo>
                    <a:pt x="3512867" y="14209"/>
                    <a:pt x="3515983" y="21732"/>
                    <a:pt x="3515983" y="29576"/>
                  </a:cubicBezTo>
                  <a:lnTo>
                    <a:pt x="3515983" y="1008836"/>
                  </a:lnTo>
                  <a:cubicBezTo>
                    <a:pt x="3515983" y="1016681"/>
                    <a:pt x="3512867" y="1024203"/>
                    <a:pt x="3507321" y="1029750"/>
                  </a:cubicBezTo>
                  <a:cubicBezTo>
                    <a:pt x="3501774" y="1035297"/>
                    <a:pt x="3494251" y="1038413"/>
                    <a:pt x="3486407" y="1038413"/>
                  </a:cubicBezTo>
                  <a:lnTo>
                    <a:pt x="29576" y="1038413"/>
                  </a:lnTo>
                  <a:cubicBezTo>
                    <a:pt x="13242" y="1038413"/>
                    <a:pt x="0" y="1025171"/>
                    <a:pt x="0" y="1008836"/>
                  </a:cubicBezTo>
                  <a:lnTo>
                    <a:pt x="0" y="29576"/>
                  </a:lnTo>
                  <a:cubicBezTo>
                    <a:pt x="0" y="13242"/>
                    <a:pt x="13242" y="0"/>
                    <a:pt x="29576"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515983" cy="1076513"/>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674222" y="2429326"/>
            <a:ext cx="12939556" cy="3671348"/>
            <a:chOff x="0" y="0"/>
            <a:chExt cx="1295788" cy="367655"/>
          </a:xfrm>
        </p:grpSpPr>
        <p:sp>
          <p:nvSpPr>
            <p:cNvPr id="7" name="Freeform 7"/>
            <p:cNvSpPr/>
            <p:nvPr/>
          </p:nvSpPr>
          <p:spPr>
            <a:xfrm>
              <a:off x="0" y="0"/>
              <a:ext cx="1295788" cy="367655"/>
            </a:xfrm>
            <a:custGeom>
              <a:avLst/>
              <a:gdLst/>
              <a:ahLst/>
              <a:cxnLst/>
              <a:rect l="l" t="t" r="r" b="b"/>
              <a:pathLst>
                <a:path w="1295788" h="367655">
                  <a:moveTo>
                    <a:pt x="30514" y="0"/>
                  </a:moveTo>
                  <a:lnTo>
                    <a:pt x="1265274" y="0"/>
                  </a:lnTo>
                  <a:cubicBezTo>
                    <a:pt x="1282127" y="0"/>
                    <a:pt x="1295788" y="13662"/>
                    <a:pt x="1295788" y="30514"/>
                  </a:cubicBezTo>
                  <a:lnTo>
                    <a:pt x="1295788" y="337141"/>
                  </a:lnTo>
                  <a:cubicBezTo>
                    <a:pt x="1295788" y="345234"/>
                    <a:pt x="1292574" y="352995"/>
                    <a:pt x="1286851" y="358717"/>
                  </a:cubicBezTo>
                  <a:cubicBezTo>
                    <a:pt x="1281128" y="364440"/>
                    <a:pt x="1273367" y="367655"/>
                    <a:pt x="1265274" y="367655"/>
                  </a:cubicBezTo>
                  <a:lnTo>
                    <a:pt x="30514" y="367655"/>
                  </a:lnTo>
                  <a:cubicBezTo>
                    <a:pt x="22421" y="367655"/>
                    <a:pt x="14660" y="364440"/>
                    <a:pt x="8937" y="358717"/>
                  </a:cubicBezTo>
                  <a:cubicBezTo>
                    <a:pt x="3215" y="352995"/>
                    <a:pt x="0" y="345234"/>
                    <a:pt x="0" y="337141"/>
                  </a:cubicBezTo>
                  <a:lnTo>
                    <a:pt x="0" y="30514"/>
                  </a:lnTo>
                  <a:cubicBezTo>
                    <a:pt x="0" y="22421"/>
                    <a:pt x="3215" y="14660"/>
                    <a:pt x="8937" y="8937"/>
                  </a:cubicBezTo>
                  <a:cubicBezTo>
                    <a:pt x="14660" y="3215"/>
                    <a:pt x="22421" y="0"/>
                    <a:pt x="30514" y="0"/>
                  </a:cubicBezTo>
                  <a:close/>
                </a:path>
              </a:pathLst>
            </a:custGeom>
            <a:blipFill>
              <a:blip r:embed="rId3"/>
              <a:stretch>
                <a:fillRect l="-4911" r="-4911"/>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02</a:t>
              </a:r>
            </a:p>
          </p:txBody>
        </p:sp>
      </p:grpSp>
      <p:sp>
        <p:nvSpPr>
          <p:cNvPr id="18" name="TextBox 18"/>
          <p:cNvSpPr txBox="1"/>
          <p:nvPr/>
        </p:nvSpPr>
        <p:spPr>
          <a:xfrm>
            <a:off x="6870001" y="7046562"/>
            <a:ext cx="9717002" cy="621030"/>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Malumotlar bilan ishlar ekanmiz biz ularni qidirib topishimiz kerak. Quyidagi arraydan istalgan sonni o’ylang. Va uni qidirib topishga harakat qiling. </a:t>
            </a:r>
          </a:p>
        </p:txBody>
      </p:sp>
      <p:sp>
        <p:nvSpPr>
          <p:cNvPr id="19" name="TextBox 19"/>
          <p:cNvSpPr txBox="1"/>
          <p:nvPr/>
        </p:nvSpPr>
        <p:spPr>
          <a:xfrm>
            <a:off x="1028700" y="8277020"/>
            <a:ext cx="7357198" cy="647872"/>
          </a:xfrm>
          <a:prstGeom prst="rect">
            <a:avLst/>
          </a:prstGeom>
        </p:spPr>
        <p:txBody>
          <a:bodyPr lIns="0" tIns="0" rIns="0" bIns="0" rtlCol="0" anchor="t">
            <a:spAutoFit/>
          </a:bodyPr>
          <a:lstStyle/>
          <a:p>
            <a:pPr algn="l">
              <a:lnSpc>
                <a:spcPts val="4964"/>
              </a:lnSpc>
            </a:pPr>
            <a:r>
              <a:rPr lang="en-US" sz="4513" b="1">
                <a:solidFill>
                  <a:srgbClr val="FFFFFF"/>
                </a:solidFill>
                <a:latin typeface="Inter Semi-Bold"/>
                <a:ea typeface="Inter Semi-Bold"/>
                <a:cs typeface="Inter Semi-Bold"/>
                <a:sym typeface="Inter Semi-Bold"/>
              </a:rPr>
              <a:t>SEARCH (QIDIRISH)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2469125" y="2309343"/>
            <a:ext cx="12501655" cy="4586647"/>
            <a:chOff x="0" y="0"/>
            <a:chExt cx="3292617" cy="1208006"/>
          </a:xfrm>
        </p:grpSpPr>
        <p:sp>
          <p:nvSpPr>
            <p:cNvPr id="4" name="Freeform 4"/>
            <p:cNvSpPr/>
            <p:nvPr/>
          </p:nvSpPr>
          <p:spPr>
            <a:xfrm>
              <a:off x="0" y="0"/>
              <a:ext cx="3292617" cy="1208006"/>
            </a:xfrm>
            <a:custGeom>
              <a:avLst/>
              <a:gdLst/>
              <a:ahLst/>
              <a:cxnLst/>
              <a:rect l="l" t="t" r="r" b="b"/>
              <a:pathLst>
                <a:path w="3292617" h="1208006">
                  <a:moveTo>
                    <a:pt x="31583" y="0"/>
                  </a:moveTo>
                  <a:lnTo>
                    <a:pt x="3261034" y="0"/>
                  </a:lnTo>
                  <a:cubicBezTo>
                    <a:pt x="3278477" y="0"/>
                    <a:pt x="3292617" y="14140"/>
                    <a:pt x="3292617" y="31583"/>
                  </a:cubicBezTo>
                  <a:lnTo>
                    <a:pt x="3292617" y="1176423"/>
                  </a:lnTo>
                  <a:cubicBezTo>
                    <a:pt x="3292617" y="1193866"/>
                    <a:pt x="3278477" y="1208006"/>
                    <a:pt x="3261034" y="1208006"/>
                  </a:cubicBezTo>
                  <a:lnTo>
                    <a:pt x="31583" y="1208006"/>
                  </a:lnTo>
                  <a:cubicBezTo>
                    <a:pt x="14140" y="1208006"/>
                    <a:pt x="0" y="1193866"/>
                    <a:pt x="0" y="1176423"/>
                  </a:cubicBezTo>
                  <a:lnTo>
                    <a:pt x="0" y="31583"/>
                  </a:lnTo>
                  <a:cubicBezTo>
                    <a:pt x="0" y="14140"/>
                    <a:pt x="14140" y="0"/>
                    <a:pt x="31583"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292617" cy="1246106"/>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674222" y="2460219"/>
            <a:ext cx="12154285" cy="4268155"/>
            <a:chOff x="0" y="0"/>
            <a:chExt cx="1217150" cy="427420"/>
          </a:xfrm>
        </p:grpSpPr>
        <p:sp>
          <p:nvSpPr>
            <p:cNvPr id="7" name="Freeform 7"/>
            <p:cNvSpPr/>
            <p:nvPr/>
          </p:nvSpPr>
          <p:spPr>
            <a:xfrm>
              <a:off x="0" y="0"/>
              <a:ext cx="1217150" cy="427420"/>
            </a:xfrm>
            <a:custGeom>
              <a:avLst/>
              <a:gdLst/>
              <a:ahLst/>
              <a:cxnLst/>
              <a:rect l="l" t="t" r="r" b="b"/>
              <a:pathLst>
                <a:path w="1217150" h="427420">
                  <a:moveTo>
                    <a:pt x="32485" y="0"/>
                  </a:moveTo>
                  <a:lnTo>
                    <a:pt x="1184664" y="0"/>
                  </a:lnTo>
                  <a:cubicBezTo>
                    <a:pt x="1193280" y="0"/>
                    <a:pt x="1201543" y="3423"/>
                    <a:pt x="1207635" y="9515"/>
                  </a:cubicBezTo>
                  <a:cubicBezTo>
                    <a:pt x="1213727" y="15607"/>
                    <a:pt x="1217150" y="23870"/>
                    <a:pt x="1217150" y="32485"/>
                  </a:cubicBezTo>
                  <a:lnTo>
                    <a:pt x="1217150" y="394934"/>
                  </a:lnTo>
                  <a:cubicBezTo>
                    <a:pt x="1217150" y="412876"/>
                    <a:pt x="1202606" y="427420"/>
                    <a:pt x="1184664" y="427420"/>
                  </a:cubicBezTo>
                  <a:lnTo>
                    <a:pt x="32485" y="427420"/>
                  </a:lnTo>
                  <a:cubicBezTo>
                    <a:pt x="23870" y="427420"/>
                    <a:pt x="15607" y="423997"/>
                    <a:pt x="9515" y="417905"/>
                  </a:cubicBezTo>
                  <a:cubicBezTo>
                    <a:pt x="3423" y="411813"/>
                    <a:pt x="0" y="403550"/>
                    <a:pt x="0" y="394934"/>
                  </a:cubicBezTo>
                  <a:lnTo>
                    <a:pt x="0" y="32485"/>
                  </a:lnTo>
                  <a:cubicBezTo>
                    <a:pt x="0" y="23870"/>
                    <a:pt x="3423" y="15607"/>
                    <a:pt x="9515" y="9515"/>
                  </a:cubicBezTo>
                  <a:cubicBezTo>
                    <a:pt x="15607" y="3423"/>
                    <a:pt x="23870" y="0"/>
                    <a:pt x="32485" y="0"/>
                  </a:cubicBezTo>
                  <a:close/>
                </a:path>
              </a:pathLst>
            </a:custGeom>
            <a:blipFill>
              <a:blip r:embed="rId3"/>
              <a:stretch>
                <a:fillRect t="-92383" b="-92383"/>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03</a:t>
              </a:r>
            </a:p>
          </p:txBody>
        </p:sp>
      </p:grpSp>
      <p:sp>
        <p:nvSpPr>
          <p:cNvPr id="18" name="TextBox 18"/>
          <p:cNvSpPr txBox="1"/>
          <p:nvPr/>
        </p:nvSpPr>
        <p:spPr>
          <a:xfrm>
            <a:off x="6870001" y="7046562"/>
            <a:ext cx="9717002" cy="15640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Deylik bir talaba quyidagi usulda muommoni hal qildi. ushbu jadvaldan 33 ni topish kerak bo’lganda u ketma-ket array elementlarini tekshirish orqali 7 urinishda bizga 33 ni topib bera oladi. Eng yaxshi holatda qidirilayotgan son 1 elementda bo’lganda 1 qidirishning o’zidayoq bizga sonni topib berish kerak. Eng yomon holatda esa n ta element uchun n martta tekshirish (oxirgi elementda) bo’ladi. O’ylab ko’ring buni qanday hal qilish mumkin? </a:t>
            </a:r>
          </a:p>
        </p:txBody>
      </p:sp>
      <p:sp>
        <p:nvSpPr>
          <p:cNvPr id="19" name="TextBox 19"/>
          <p:cNvSpPr txBox="1"/>
          <p:nvPr/>
        </p:nvSpPr>
        <p:spPr>
          <a:xfrm>
            <a:off x="1028700" y="8277020"/>
            <a:ext cx="7357198" cy="647872"/>
          </a:xfrm>
          <a:prstGeom prst="rect">
            <a:avLst/>
          </a:prstGeom>
        </p:spPr>
        <p:txBody>
          <a:bodyPr lIns="0" tIns="0" rIns="0" bIns="0" rtlCol="0" anchor="t">
            <a:spAutoFit/>
          </a:bodyPr>
          <a:lstStyle/>
          <a:p>
            <a:pPr algn="l">
              <a:lnSpc>
                <a:spcPts val="4964"/>
              </a:lnSpc>
            </a:pPr>
            <a:r>
              <a:rPr lang="en-US" sz="4513" b="1">
                <a:solidFill>
                  <a:srgbClr val="FFFFFF"/>
                </a:solidFill>
                <a:latin typeface="Inter Semi-Bold"/>
                <a:ea typeface="Inter Semi-Bold"/>
                <a:cs typeface="Inter Semi-Bold"/>
                <a:sym typeface="Inter Semi-Bold"/>
              </a:rPr>
              <a:t>LINEAR 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04</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3" name="Group 13"/>
          <p:cNvGrpSpPr/>
          <p:nvPr/>
        </p:nvGrpSpPr>
        <p:grpSpPr>
          <a:xfrm>
            <a:off x="8167199" y="3076038"/>
            <a:ext cx="8427942" cy="4859415"/>
            <a:chOff x="0" y="0"/>
            <a:chExt cx="1079366" cy="622345"/>
          </a:xfrm>
        </p:grpSpPr>
        <p:sp>
          <p:nvSpPr>
            <p:cNvPr id="14" name="Freeform 14"/>
            <p:cNvSpPr/>
            <p:nvPr/>
          </p:nvSpPr>
          <p:spPr>
            <a:xfrm>
              <a:off x="0" y="0"/>
              <a:ext cx="1079366" cy="622345"/>
            </a:xfrm>
            <a:custGeom>
              <a:avLst/>
              <a:gdLst/>
              <a:ahLst/>
              <a:cxnLst/>
              <a:rect l="l" t="t" r="r" b="b"/>
              <a:pathLst>
                <a:path w="1079366" h="622345">
                  <a:moveTo>
                    <a:pt x="46849" y="0"/>
                  </a:moveTo>
                  <a:lnTo>
                    <a:pt x="1032518" y="0"/>
                  </a:lnTo>
                  <a:cubicBezTo>
                    <a:pt x="1058392" y="0"/>
                    <a:pt x="1079366" y="20975"/>
                    <a:pt x="1079366" y="46849"/>
                  </a:cubicBezTo>
                  <a:lnTo>
                    <a:pt x="1079366" y="575497"/>
                  </a:lnTo>
                  <a:cubicBezTo>
                    <a:pt x="1079366" y="587922"/>
                    <a:pt x="1074431" y="599838"/>
                    <a:pt x="1065645" y="608624"/>
                  </a:cubicBezTo>
                  <a:cubicBezTo>
                    <a:pt x="1056859" y="617409"/>
                    <a:pt x="1044943" y="622345"/>
                    <a:pt x="1032518" y="622345"/>
                  </a:cubicBezTo>
                  <a:lnTo>
                    <a:pt x="46849" y="622345"/>
                  </a:lnTo>
                  <a:cubicBezTo>
                    <a:pt x="34424" y="622345"/>
                    <a:pt x="22507" y="617409"/>
                    <a:pt x="13722" y="608624"/>
                  </a:cubicBezTo>
                  <a:cubicBezTo>
                    <a:pt x="4936" y="599838"/>
                    <a:pt x="0" y="587922"/>
                    <a:pt x="0" y="575497"/>
                  </a:cubicBezTo>
                  <a:lnTo>
                    <a:pt x="0" y="46849"/>
                  </a:lnTo>
                  <a:cubicBezTo>
                    <a:pt x="0" y="20975"/>
                    <a:pt x="20975" y="0"/>
                    <a:pt x="46849" y="0"/>
                  </a:cubicBezTo>
                  <a:close/>
                </a:path>
              </a:pathLst>
            </a:custGeom>
            <a:blipFill>
              <a:blip r:embed="rId3"/>
              <a:stretch>
                <a:fillRect l="-1148" r="-1148"/>
              </a:stretch>
            </a:blipFill>
          </p:spPr>
        </p:sp>
      </p:grpSp>
      <p:grpSp>
        <p:nvGrpSpPr>
          <p:cNvPr id="15" name="Group 15"/>
          <p:cNvGrpSpPr/>
          <p:nvPr/>
        </p:nvGrpSpPr>
        <p:grpSpPr>
          <a:xfrm>
            <a:off x="8060883" y="2950192"/>
            <a:ext cx="8685338" cy="5144636"/>
            <a:chOff x="0" y="0"/>
            <a:chExt cx="2287496" cy="1354966"/>
          </a:xfrm>
        </p:grpSpPr>
        <p:sp>
          <p:nvSpPr>
            <p:cNvPr id="16" name="Freeform 16"/>
            <p:cNvSpPr/>
            <p:nvPr/>
          </p:nvSpPr>
          <p:spPr>
            <a:xfrm>
              <a:off x="0" y="0"/>
              <a:ext cx="2287496" cy="1354966"/>
            </a:xfrm>
            <a:custGeom>
              <a:avLst/>
              <a:gdLst/>
              <a:ahLst/>
              <a:cxnLst/>
              <a:rect l="l" t="t" r="r" b="b"/>
              <a:pathLst>
                <a:path w="2287496" h="1354966">
                  <a:moveTo>
                    <a:pt x="45460" y="0"/>
                  </a:moveTo>
                  <a:lnTo>
                    <a:pt x="2242036" y="0"/>
                  </a:lnTo>
                  <a:cubicBezTo>
                    <a:pt x="2267143" y="0"/>
                    <a:pt x="2287496" y="20353"/>
                    <a:pt x="2287496" y="45460"/>
                  </a:cubicBezTo>
                  <a:lnTo>
                    <a:pt x="2287496" y="1309506"/>
                  </a:lnTo>
                  <a:cubicBezTo>
                    <a:pt x="2287496" y="1334613"/>
                    <a:pt x="2267143" y="1354966"/>
                    <a:pt x="2242036" y="1354966"/>
                  </a:cubicBezTo>
                  <a:lnTo>
                    <a:pt x="45460" y="1354966"/>
                  </a:lnTo>
                  <a:cubicBezTo>
                    <a:pt x="20353" y="1354966"/>
                    <a:pt x="0" y="1334613"/>
                    <a:pt x="0" y="1309506"/>
                  </a:cubicBezTo>
                  <a:lnTo>
                    <a:pt x="0" y="45460"/>
                  </a:lnTo>
                  <a:cubicBezTo>
                    <a:pt x="0" y="20353"/>
                    <a:pt x="20353" y="0"/>
                    <a:pt x="45460"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287496" cy="1393066"/>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028700" y="3551044"/>
            <a:ext cx="3869224"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BINARY SEARCH</a:t>
            </a:r>
          </a:p>
        </p:txBody>
      </p:sp>
      <p:sp>
        <p:nvSpPr>
          <p:cNvPr id="19" name="TextBox 19"/>
          <p:cNvSpPr txBox="1"/>
          <p:nvPr/>
        </p:nvSpPr>
        <p:spPr>
          <a:xfrm>
            <a:off x="1028700" y="7159473"/>
            <a:ext cx="6101940" cy="21926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Binary search algoritmi esa boshqacha. Nomidan ham anglashimiz mumkinki, bu algoritm binary (ikkilik) qidirishdan foydalanadi. Yani listimizni teng ikkiga bo’ladi. Tanlab olingan son bu sondan kichik yoki kattaligiga qarab bu ikki qismdan bir qismini tashlab yuboradi va shu taqlidda qidirilayotgan sonni topmaguncha davom etadi.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05</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5" name="Group 15"/>
          <p:cNvGrpSpPr/>
          <p:nvPr/>
        </p:nvGrpSpPr>
        <p:grpSpPr>
          <a:xfrm>
            <a:off x="7135311" y="2575938"/>
            <a:ext cx="9948528" cy="6682362"/>
            <a:chOff x="0" y="0"/>
            <a:chExt cx="2620189" cy="1759964"/>
          </a:xfrm>
        </p:grpSpPr>
        <p:sp>
          <p:nvSpPr>
            <p:cNvPr id="16" name="Freeform 16"/>
            <p:cNvSpPr/>
            <p:nvPr/>
          </p:nvSpPr>
          <p:spPr>
            <a:xfrm>
              <a:off x="0" y="0"/>
              <a:ext cx="2620189" cy="1759964"/>
            </a:xfrm>
            <a:custGeom>
              <a:avLst/>
              <a:gdLst/>
              <a:ahLst/>
              <a:cxnLst/>
              <a:rect l="l" t="t" r="r" b="b"/>
              <a:pathLst>
                <a:path w="2620189" h="1759964">
                  <a:moveTo>
                    <a:pt x="39688" y="0"/>
                  </a:moveTo>
                  <a:lnTo>
                    <a:pt x="2580500" y="0"/>
                  </a:lnTo>
                  <a:cubicBezTo>
                    <a:pt x="2602420" y="0"/>
                    <a:pt x="2620189" y="17769"/>
                    <a:pt x="2620189" y="39688"/>
                  </a:cubicBezTo>
                  <a:lnTo>
                    <a:pt x="2620189" y="1720276"/>
                  </a:lnTo>
                  <a:cubicBezTo>
                    <a:pt x="2620189" y="1742195"/>
                    <a:pt x="2602420" y="1759964"/>
                    <a:pt x="2580500" y="1759964"/>
                  </a:cubicBezTo>
                  <a:lnTo>
                    <a:pt x="39688" y="1759964"/>
                  </a:lnTo>
                  <a:cubicBezTo>
                    <a:pt x="17769" y="1759964"/>
                    <a:pt x="0" y="1742195"/>
                    <a:pt x="0" y="1720276"/>
                  </a:cubicBezTo>
                  <a:lnTo>
                    <a:pt x="0" y="39688"/>
                  </a:lnTo>
                  <a:cubicBezTo>
                    <a:pt x="0" y="17769"/>
                    <a:pt x="17769" y="0"/>
                    <a:pt x="39688"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620189" cy="1798064"/>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028700" y="3959348"/>
            <a:ext cx="5706760" cy="1546397"/>
          </a:xfrm>
          <a:prstGeom prst="rect">
            <a:avLst/>
          </a:prstGeom>
        </p:spPr>
        <p:txBody>
          <a:bodyPr lIns="0" tIns="0" rIns="0" bIns="0" rtlCol="0" anchor="t">
            <a:spAutoFit/>
          </a:bodyPr>
          <a:lstStyle/>
          <a:p>
            <a:pPr algn="l">
              <a:lnSpc>
                <a:spcPts val="6064"/>
              </a:lnSpc>
            </a:pPr>
            <a:r>
              <a:rPr lang="en-US" sz="5513" b="1">
                <a:solidFill>
                  <a:srgbClr val="FFFFFF"/>
                </a:solidFill>
                <a:latin typeface="Inter Semi-Bold"/>
                <a:ea typeface="Inter Semi-Bold"/>
                <a:cs typeface="Inter Semi-Bold"/>
                <a:sym typeface="Inter Semi-Bold"/>
              </a:rPr>
              <a:t>BINARY  VS LINEAR SEARCH</a:t>
            </a:r>
          </a:p>
        </p:txBody>
      </p:sp>
      <p:sp>
        <p:nvSpPr>
          <p:cNvPr id="19" name="TextBox 19"/>
          <p:cNvSpPr txBox="1"/>
          <p:nvPr/>
        </p:nvSpPr>
        <p:spPr>
          <a:xfrm>
            <a:off x="1033371" y="7065645"/>
            <a:ext cx="6101940" cy="156400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N ta elementdan iborat arrayda biz qidirayotgan elementni topish uchun, </a:t>
            </a:r>
          </a:p>
          <a:p>
            <a:pPr algn="l">
              <a:lnSpc>
                <a:spcPts val="2520"/>
              </a:lnSpc>
            </a:pPr>
            <a:r>
              <a:rPr lang="en-US" sz="1800">
                <a:solidFill>
                  <a:srgbClr val="FFFFFF"/>
                </a:solidFill>
                <a:latin typeface="Inter"/>
                <a:ea typeface="Inter"/>
                <a:cs typeface="Inter"/>
                <a:sym typeface="Inter"/>
              </a:rPr>
              <a:t>linear search - n tekshirish(eng yomon holatda)</a:t>
            </a:r>
          </a:p>
          <a:p>
            <a:pPr algn="l">
              <a:lnSpc>
                <a:spcPts val="2520"/>
              </a:lnSpc>
            </a:pPr>
            <a:r>
              <a:rPr lang="en-US" sz="1800">
                <a:solidFill>
                  <a:srgbClr val="FFFFFF"/>
                </a:solidFill>
                <a:latin typeface="Inter"/>
                <a:ea typeface="Inter"/>
                <a:cs typeface="Inter"/>
                <a:sym typeface="Inter"/>
              </a:rPr>
              <a:t>binary search - log(n) tekshirish(eng yomon holatda)</a:t>
            </a:r>
          </a:p>
          <a:p>
            <a:pPr algn="l">
              <a:lnSpc>
                <a:spcPts val="2520"/>
              </a:lnSpc>
              <a:spcBef>
                <a:spcPct val="0"/>
              </a:spcBef>
            </a:pPr>
            <a:endParaRPr lang="en-US" sz="1800">
              <a:solidFill>
                <a:srgbClr val="FFFFFF"/>
              </a:solidFill>
              <a:latin typeface="Inter"/>
              <a:ea typeface="Inter"/>
              <a:cs typeface="Inter"/>
              <a:sym typeface="Inter"/>
            </a:endParaRPr>
          </a:p>
        </p:txBody>
      </p:sp>
      <p:pic>
        <p:nvPicPr>
          <p:cNvPr id="21" name="Picture 20">
            <a:extLst>
              <a:ext uri="{FF2B5EF4-FFF2-40B4-BE49-F238E27FC236}">
                <a16:creationId xmlns:a16="http://schemas.microsoft.com/office/drawing/2014/main" id="{8862B349-DDC2-A5F2-0931-3B56E9B5C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476" y="2675720"/>
            <a:ext cx="9724198" cy="64827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06</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3" name="Group 13"/>
          <p:cNvGrpSpPr/>
          <p:nvPr/>
        </p:nvGrpSpPr>
        <p:grpSpPr>
          <a:xfrm>
            <a:off x="7319106" y="3968163"/>
            <a:ext cx="9580941" cy="4754648"/>
            <a:chOff x="0" y="0"/>
            <a:chExt cx="1079366" cy="535648"/>
          </a:xfrm>
        </p:grpSpPr>
        <p:sp>
          <p:nvSpPr>
            <p:cNvPr id="14" name="Freeform 14"/>
            <p:cNvSpPr/>
            <p:nvPr/>
          </p:nvSpPr>
          <p:spPr>
            <a:xfrm>
              <a:off x="0" y="0"/>
              <a:ext cx="1079366" cy="535648"/>
            </a:xfrm>
            <a:custGeom>
              <a:avLst/>
              <a:gdLst/>
              <a:ahLst/>
              <a:cxnLst/>
              <a:rect l="l" t="t" r="r" b="b"/>
              <a:pathLst>
                <a:path w="1079366" h="535648">
                  <a:moveTo>
                    <a:pt x="41211" y="0"/>
                  </a:moveTo>
                  <a:lnTo>
                    <a:pt x="1038156" y="0"/>
                  </a:lnTo>
                  <a:cubicBezTo>
                    <a:pt x="1060916" y="0"/>
                    <a:pt x="1079366" y="18451"/>
                    <a:pt x="1079366" y="41211"/>
                  </a:cubicBezTo>
                  <a:lnTo>
                    <a:pt x="1079366" y="494437"/>
                  </a:lnTo>
                  <a:cubicBezTo>
                    <a:pt x="1079366" y="517197"/>
                    <a:pt x="1060916" y="535648"/>
                    <a:pt x="1038156" y="535648"/>
                  </a:cubicBezTo>
                  <a:lnTo>
                    <a:pt x="41211" y="535648"/>
                  </a:lnTo>
                  <a:cubicBezTo>
                    <a:pt x="18451" y="535648"/>
                    <a:pt x="0" y="517197"/>
                    <a:pt x="0" y="494437"/>
                  </a:cubicBezTo>
                  <a:lnTo>
                    <a:pt x="0" y="41211"/>
                  </a:lnTo>
                  <a:cubicBezTo>
                    <a:pt x="0" y="18451"/>
                    <a:pt x="18451" y="0"/>
                    <a:pt x="41211" y="0"/>
                  </a:cubicBezTo>
                  <a:close/>
                </a:path>
              </a:pathLst>
            </a:custGeom>
            <a:blipFill>
              <a:blip r:embed="rId3"/>
              <a:stretch>
                <a:fillRect l="-2793" r="-2793"/>
              </a:stretch>
            </a:blipFill>
          </p:spPr>
        </p:sp>
      </p:grpSp>
      <p:grpSp>
        <p:nvGrpSpPr>
          <p:cNvPr id="15" name="Group 15"/>
          <p:cNvGrpSpPr/>
          <p:nvPr/>
        </p:nvGrpSpPr>
        <p:grpSpPr>
          <a:xfrm>
            <a:off x="7135312" y="3841091"/>
            <a:ext cx="9917118" cy="5033291"/>
            <a:chOff x="0" y="0"/>
            <a:chExt cx="2611916" cy="1325640"/>
          </a:xfrm>
        </p:grpSpPr>
        <p:sp>
          <p:nvSpPr>
            <p:cNvPr id="16" name="Freeform 16"/>
            <p:cNvSpPr/>
            <p:nvPr/>
          </p:nvSpPr>
          <p:spPr>
            <a:xfrm>
              <a:off x="0" y="0"/>
              <a:ext cx="2611916" cy="1325640"/>
            </a:xfrm>
            <a:custGeom>
              <a:avLst/>
              <a:gdLst/>
              <a:ahLst/>
              <a:cxnLst/>
              <a:rect l="l" t="t" r="r" b="b"/>
              <a:pathLst>
                <a:path w="2611916" h="1325640">
                  <a:moveTo>
                    <a:pt x="39814" y="0"/>
                  </a:moveTo>
                  <a:lnTo>
                    <a:pt x="2572102" y="0"/>
                  </a:lnTo>
                  <a:cubicBezTo>
                    <a:pt x="2582661" y="0"/>
                    <a:pt x="2592788" y="4195"/>
                    <a:pt x="2600255" y="11661"/>
                  </a:cubicBezTo>
                  <a:cubicBezTo>
                    <a:pt x="2607721" y="19128"/>
                    <a:pt x="2611916" y="29255"/>
                    <a:pt x="2611916" y="39814"/>
                  </a:cubicBezTo>
                  <a:lnTo>
                    <a:pt x="2611916" y="1285827"/>
                  </a:lnTo>
                  <a:cubicBezTo>
                    <a:pt x="2611916" y="1296386"/>
                    <a:pt x="2607721" y="1306513"/>
                    <a:pt x="2600255" y="1313979"/>
                  </a:cubicBezTo>
                  <a:cubicBezTo>
                    <a:pt x="2592788" y="1321446"/>
                    <a:pt x="2582661" y="1325640"/>
                    <a:pt x="2572102" y="1325640"/>
                  </a:cubicBezTo>
                  <a:lnTo>
                    <a:pt x="39814" y="1325640"/>
                  </a:lnTo>
                  <a:cubicBezTo>
                    <a:pt x="29255" y="1325640"/>
                    <a:pt x="19128" y="1321446"/>
                    <a:pt x="11661" y="1313979"/>
                  </a:cubicBezTo>
                  <a:cubicBezTo>
                    <a:pt x="4195" y="1306513"/>
                    <a:pt x="0" y="1296386"/>
                    <a:pt x="0" y="1285827"/>
                  </a:cubicBezTo>
                  <a:lnTo>
                    <a:pt x="0" y="39814"/>
                  </a:lnTo>
                  <a:cubicBezTo>
                    <a:pt x="0" y="29255"/>
                    <a:pt x="4195" y="19128"/>
                    <a:pt x="11661" y="11661"/>
                  </a:cubicBezTo>
                  <a:cubicBezTo>
                    <a:pt x="19128" y="4195"/>
                    <a:pt x="29255" y="0"/>
                    <a:pt x="39814"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611916" cy="1363740"/>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028700" y="3658993"/>
            <a:ext cx="6005163" cy="1846752"/>
          </a:xfrm>
          <a:prstGeom prst="rect">
            <a:avLst/>
          </a:prstGeom>
        </p:spPr>
        <p:txBody>
          <a:bodyPr lIns="0" tIns="0" rIns="0" bIns="0" rtlCol="0" anchor="t">
            <a:spAutoFit/>
          </a:bodyPr>
          <a:lstStyle/>
          <a:p>
            <a:pPr algn="l">
              <a:lnSpc>
                <a:spcPts val="4854"/>
              </a:lnSpc>
            </a:pPr>
            <a:r>
              <a:rPr lang="en-US" sz="4413" b="1">
                <a:solidFill>
                  <a:srgbClr val="FFFFFF"/>
                </a:solidFill>
                <a:latin typeface="Inter Semi-Bold"/>
                <a:ea typeface="Inter Semi-Bold"/>
                <a:cs typeface="Inter Semi-Bold"/>
                <a:sym typeface="Inter Semi-Bold"/>
              </a:rPr>
              <a:t>ALGORITMLARNI SAMARADORLIGINI BAHOLASH</a:t>
            </a:r>
          </a:p>
        </p:txBody>
      </p:sp>
      <p:sp>
        <p:nvSpPr>
          <p:cNvPr id="19" name="TextBox 19"/>
          <p:cNvSpPr txBox="1"/>
          <p:nvPr/>
        </p:nvSpPr>
        <p:spPr>
          <a:xfrm>
            <a:off x="750673" y="6053077"/>
            <a:ext cx="6101940" cy="282130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Algoritmlar samaradorligini qanday baholashimiz mumkin? Qanday qilib biz bu bir algoritm yaxshiroq va bir algoritm yomonroq deyishimiz mumkin. Umuman olganda bu ko’p parametrlarga bog’liq, komputerning ishlash kuchi, komputerning turi, xotira hajmi va hattoki + va * amallar bajarilish tezligi ham o’zaro farq qiladi. </a:t>
            </a:r>
          </a:p>
          <a:p>
            <a:pPr algn="l">
              <a:lnSpc>
                <a:spcPts val="2520"/>
              </a:lnSpc>
              <a:spcBef>
                <a:spcPct val="0"/>
              </a:spcBef>
            </a:pPr>
            <a:r>
              <a:rPr lang="en-US" sz="1800">
                <a:solidFill>
                  <a:srgbClr val="FFFFFF"/>
                </a:solidFill>
                <a:latin typeface="Inter"/>
                <a:ea typeface="Inter"/>
                <a:cs typeface="Inter"/>
                <a:sym typeface="Inter"/>
              </a:rPr>
              <a:t>Lekin dasturlashda bularni bir xil vaqt deb olish aytiladi. Va dasturlashda asosan ikki jihat qadamlar va xotira orqali o’lchanadi.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6348033" y="8915948"/>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07</a:t>
              </a:r>
            </a:p>
          </p:txBody>
        </p:sp>
      </p:grpSp>
      <p:grpSp>
        <p:nvGrpSpPr>
          <p:cNvPr id="13" name="Group 13"/>
          <p:cNvGrpSpPr/>
          <p:nvPr/>
        </p:nvGrpSpPr>
        <p:grpSpPr>
          <a:xfrm>
            <a:off x="9442403" y="2061399"/>
            <a:ext cx="8462126" cy="6164201"/>
            <a:chOff x="0" y="0"/>
            <a:chExt cx="680073" cy="495397"/>
          </a:xfrm>
        </p:grpSpPr>
        <p:sp>
          <p:nvSpPr>
            <p:cNvPr id="14" name="Freeform 14"/>
            <p:cNvSpPr/>
            <p:nvPr/>
          </p:nvSpPr>
          <p:spPr>
            <a:xfrm>
              <a:off x="0" y="0"/>
              <a:ext cx="680073" cy="495397"/>
            </a:xfrm>
            <a:custGeom>
              <a:avLst/>
              <a:gdLst/>
              <a:ahLst/>
              <a:cxnLst/>
              <a:rect l="l" t="t" r="r" b="b"/>
              <a:pathLst>
                <a:path w="680073" h="495397">
                  <a:moveTo>
                    <a:pt x="46659" y="0"/>
                  </a:moveTo>
                  <a:lnTo>
                    <a:pt x="633414" y="0"/>
                  </a:lnTo>
                  <a:cubicBezTo>
                    <a:pt x="645789" y="0"/>
                    <a:pt x="657657" y="4916"/>
                    <a:pt x="666407" y="13666"/>
                  </a:cubicBezTo>
                  <a:cubicBezTo>
                    <a:pt x="675157" y="22417"/>
                    <a:pt x="680073" y="34285"/>
                    <a:pt x="680073" y="46659"/>
                  </a:cubicBezTo>
                  <a:lnTo>
                    <a:pt x="680073" y="448737"/>
                  </a:lnTo>
                  <a:cubicBezTo>
                    <a:pt x="680073" y="474506"/>
                    <a:pt x="659183" y="495397"/>
                    <a:pt x="633414" y="495397"/>
                  </a:cubicBezTo>
                  <a:lnTo>
                    <a:pt x="46659" y="495397"/>
                  </a:lnTo>
                  <a:cubicBezTo>
                    <a:pt x="20890" y="495397"/>
                    <a:pt x="0" y="474506"/>
                    <a:pt x="0" y="448737"/>
                  </a:cubicBezTo>
                  <a:lnTo>
                    <a:pt x="0" y="46659"/>
                  </a:lnTo>
                  <a:cubicBezTo>
                    <a:pt x="0" y="20890"/>
                    <a:pt x="20890" y="0"/>
                    <a:pt x="46659" y="0"/>
                  </a:cubicBezTo>
                  <a:close/>
                </a:path>
              </a:pathLst>
            </a:custGeom>
            <a:blipFill>
              <a:blip r:embed="rId3"/>
              <a:stretch>
                <a:fillRect t="-621" b="-621"/>
              </a:stretch>
            </a:blipFill>
          </p:spPr>
        </p:sp>
      </p:grpSp>
      <p:grpSp>
        <p:nvGrpSpPr>
          <p:cNvPr id="15" name="Group 15"/>
          <p:cNvGrpSpPr/>
          <p:nvPr/>
        </p:nvGrpSpPr>
        <p:grpSpPr>
          <a:xfrm>
            <a:off x="9332149" y="1935975"/>
            <a:ext cx="8679240" cy="6381641"/>
            <a:chOff x="0" y="0"/>
            <a:chExt cx="2285890" cy="1680761"/>
          </a:xfrm>
        </p:grpSpPr>
        <p:sp>
          <p:nvSpPr>
            <p:cNvPr id="16" name="Freeform 16"/>
            <p:cNvSpPr/>
            <p:nvPr/>
          </p:nvSpPr>
          <p:spPr>
            <a:xfrm>
              <a:off x="0" y="0"/>
              <a:ext cx="2285891" cy="1680761"/>
            </a:xfrm>
            <a:custGeom>
              <a:avLst/>
              <a:gdLst/>
              <a:ahLst/>
              <a:cxnLst/>
              <a:rect l="l" t="t" r="r" b="b"/>
              <a:pathLst>
                <a:path w="2285891" h="1680761">
                  <a:moveTo>
                    <a:pt x="45492" y="0"/>
                  </a:moveTo>
                  <a:lnTo>
                    <a:pt x="2240398" y="0"/>
                  </a:lnTo>
                  <a:cubicBezTo>
                    <a:pt x="2265523" y="0"/>
                    <a:pt x="2285891" y="20368"/>
                    <a:pt x="2285891" y="45492"/>
                  </a:cubicBezTo>
                  <a:lnTo>
                    <a:pt x="2285891" y="1635269"/>
                  </a:lnTo>
                  <a:cubicBezTo>
                    <a:pt x="2285891" y="1660394"/>
                    <a:pt x="2265523" y="1680761"/>
                    <a:pt x="2240398" y="1680761"/>
                  </a:cubicBezTo>
                  <a:lnTo>
                    <a:pt x="45492" y="1680761"/>
                  </a:lnTo>
                  <a:cubicBezTo>
                    <a:pt x="20368" y="1680761"/>
                    <a:pt x="0" y="1660394"/>
                    <a:pt x="0" y="1635269"/>
                  </a:cubicBezTo>
                  <a:lnTo>
                    <a:pt x="0" y="45492"/>
                  </a:lnTo>
                  <a:cubicBezTo>
                    <a:pt x="0" y="20368"/>
                    <a:pt x="20368" y="0"/>
                    <a:pt x="45492"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285890" cy="1718861"/>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333286" y="3695945"/>
            <a:ext cx="7810714" cy="992677"/>
          </a:xfrm>
          <a:prstGeom prst="rect">
            <a:avLst/>
          </a:prstGeom>
        </p:spPr>
        <p:txBody>
          <a:bodyPr lIns="0" tIns="0" rIns="0" bIns="0" rtlCol="0" anchor="t">
            <a:spAutoFit/>
          </a:bodyPr>
          <a:lstStyle/>
          <a:p>
            <a:pPr algn="r">
              <a:lnSpc>
                <a:spcPts val="7604"/>
              </a:lnSpc>
            </a:pPr>
            <a:r>
              <a:rPr lang="en-US" sz="6913" b="1">
                <a:solidFill>
                  <a:srgbClr val="FFFFFF"/>
                </a:solidFill>
                <a:latin typeface="Inter Semi-Bold"/>
                <a:ea typeface="Inter Semi-Bold"/>
                <a:cs typeface="Inter Semi-Bold"/>
                <a:sym typeface="Inter Semi-Bold"/>
              </a:rPr>
              <a:t>BIG O NOTATSIYA</a:t>
            </a:r>
          </a:p>
        </p:txBody>
      </p:sp>
      <p:sp>
        <p:nvSpPr>
          <p:cNvPr id="19" name="TextBox 19"/>
          <p:cNvSpPr txBox="1"/>
          <p:nvPr/>
        </p:nvSpPr>
        <p:spPr>
          <a:xfrm>
            <a:off x="1777529" y="5977430"/>
            <a:ext cx="6601773" cy="156400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Big O belgisi algoritmlarni kirish hajmi oshgani sayin ularning ishlash vaqti yoki bo'sh joy talablari qanday o'sishiga qarab tasniflash uchun ishlatiladi. Quyidagi jadvalda siz Big O belgisida ko'rsatilgan algoritmlarning o'sishining eng keng tarqalgan tartiblarini topishingiz mumkin.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47957" y="2268870"/>
            <a:ext cx="13576381" cy="4429592"/>
            <a:chOff x="0" y="0"/>
            <a:chExt cx="3575672" cy="1166642"/>
          </a:xfrm>
        </p:grpSpPr>
        <p:sp>
          <p:nvSpPr>
            <p:cNvPr id="3" name="Freeform 3"/>
            <p:cNvSpPr/>
            <p:nvPr/>
          </p:nvSpPr>
          <p:spPr>
            <a:xfrm>
              <a:off x="0" y="0"/>
              <a:ext cx="3575672" cy="1166642"/>
            </a:xfrm>
            <a:custGeom>
              <a:avLst/>
              <a:gdLst/>
              <a:ahLst/>
              <a:cxnLst/>
              <a:rect l="l" t="t" r="r" b="b"/>
              <a:pathLst>
                <a:path w="3575672" h="1166642">
                  <a:moveTo>
                    <a:pt x="29083" y="0"/>
                  </a:moveTo>
                  <a:lnTo>
                    <a:pt x="3546590" y="0"/>
                  </a:lnTo>
                  <a:cubicBezTo>
                    <a:pt x="3554303" y="0"/>
                    <a:pt x="3561700" y="3064"/>
                    <a:pt x="3567154" y="8518"/>
                  </a:cubicBezTo>
                  <a:cubicBezTo>
                    <a:pt x="3572608" y="13972"/>
                    <a:pt x="3575672" y="21369"/>
                    <a:pt x="3575672" y="29083"/>
                  </a:cubicBezTo>
                  <a:lnTo>
                    <a:pt x="3575672" y="1137559"/>
                  </a:lnTo>
                  <a:cubicBezTo>
                    <a:pt x="3575672" y="1145272"/>
                    <a:pt x="3572608" y="1152669"/>
                    <a:pt x="3567154" y="1158124"/>
                  </a:cubicBezTo>
                  <a:cubicBezTo>
                    <a:pt x="3561700" y="1163578"/>
                    <a:pt x="3554303" y="1166642"/>
                    <a:pt x="3546590" y="1166642"/>
                  </a:cubicBezTo>
                  <a:lnTo>
                    <a:pt x="29083" y="1166642"/>
                  </a:lnTo>
                  <a:cubicBezTo>
                    <a:pt x="21369" y="1166642"/>
                    <a:pt x="13972" y="1163578"/>
                    <a:pt x="8518" y="1158124"/>
                  </a:cubicBezTo>
                  <a:cubicBezTo>
                    <a:pt x="3064" y="1152669"/>
                    <a:pt x="0" y="1145272"/>
                    <a:pt x="0" y="1137559"/>
                  </a:cubicBezTo>
                  <a:lnTo>
                    <a:pt x="0" y="29083"/>
                  </a:lnTo>
                  <a:cubicBezTo>
                    <a:pt x="0" y="21369"/>
                    <a:pt x="3064" y="13972"/>
                    <a:pt x="8518" y="8518"/>
                  </a:cubicBezTo>
                  <a:cubicBezTo>
                    <a:pt x="13972" y="3064"/>
                    <a:pt x="21369" y="0"/>
                    <a:pt x="29083"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38100"/>
              <a:ext cx="3575672" cy="1204742"/>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2459817" y="2375517"/>
            <a:ext cx="13352661" cy="4208819"/>
            <a:chOff x="0" y="0"/>
            <a:chExt cx="1326070" cy="417983"/>
          </a:xfrm>
        </p:grpSpPr>
        <p:sp>
          <p:nvSpPr>
            <p:cNvPr id="6" name="Freeform 6"/>
            <p:cNvSpPr/>
            <p:nvPr/>
          </p:nvSpPr>
          <p:spPr>
            <a:xfrm>
              <a:off x="0" y="0"/>
              <a:ext cx="1326071" cy="417983"/>
            </a:xfrm>
            <a:custGeom>
              <a:avLst/>
              <a:gdLst/>
              <a:ahLst/>
              <a:cxnLst/>
              <a:rect l="l" t="t" r="r" b="b"/>
              <a:pathLst>
                <a:path w="1326071" h="417983">
                  <a:moveTo>
                    <a:pt x="29570" y="0"/>
                  </a:moveTo>
                  <a:lnTo>
                    <a:pt x="1296501" y="0"/>
                  </a:lnTo>
                  <a:cubicBezTo>
                    <a:pt x="1304343" y="0"/>
                    <a:pt x="1311864" y="3115"/>
                    <a:pt x="1317410" y="8661"/>
                  </a:cubicBezTo>
                  <a:cubicBezTo>
                    <a:pt x="1322955" y="14206"/>
                    <a:pt x="1326071" y="21728"/>
                    <a:pt x="1326071" y="29570"/>
                  </a:cubicBezTo>
                  <a:lnTo>
                    <a:pt x="1326071" y="388413"/>
                  </a:lnTo>
                  <a:cubicBezTo>
                    <a:pt x="1326071" y="404744"/>
                    <a:pt x="1312832" y="417983"/>
                    <a:pt x="1296501" y="417983"/>
                  </a:cubicBezTo>
                  <a:lnTo>
                    <a:pt x="29570" y="417983"/>
                  </a:lnTo>
                  <a:cubicBezTo>
                    <a:pt x="13239" y="417983"/>
                    <a:pt x="0" y="404744"/>
                    <a:pt x="0" y="388413"/>
                  </a:cubicBezTo>
                  <a:lnTo>
                    <a:pt x="0" y="29570"/>
                  </a:lnTo>
                  <a:cubicBezTo>
                    <a:pt x="0" y="13239"/>
                    <a:pt x="13239" y="0"/>
                    <a:pt x="29570" y="0"/>
                  </a:cubicBezTo>
                  <a:close/>
                </a:path>
              </a:pathLst>
            </a:custGeom>
            <a:blipFill>
              <a:blip r:embed="rId2"/>
              <a:stretch>
                <a:fillRect t="-29313" b="-29313"/>
              </a:stretch>
            </a:blipFill>
          </p:spPr>
        </p:sp>
      </p:grpSp>
      <p:grpSp>
        <p:nvGrpSpPr>
          <p:cNvPr id="7" name="Group 7"/>
          <p:cNvGrpSpPr/>
          <p:nvPr/>
        </p:nvGrpSpPr>
        <p:grpSpPr>
          <a:xfrm>
            <a:off x="1028700" y="1028700"/>
            <a:ext cx="3923193" cy="1075229"/>
            <a:chOff x="0" y="0"/>
            <a:chExt cx="5230924" cy="1433639"/>
          </a:xfrm>
        </p:grpSpPr>
        <p:grpSp>
          <p:nvGrpSpPr>
            <p:cNvPr id="8" name="Group 8"/>
            <p:cNvGrpSpPr/>
            <p:nvPr/>
          </p:nvGrpSpPr>
          <p:grpSpPr>
            <a:xfrm>
              <a:off x="0" y="0"/>
              <a:ext cx="5230924" cy="1433639"/>
              <a:chOff x="0" y="0"/>
              <a:chExt cx="1033269" cy="283188"/>
            </a:xfrm>
          </p:grpSpPr>
          <p:sp>
            <p:nvSpPr>
              <p:cNvPr id="9" name="Freeform 9"/>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2" name="Group 12"/>
          <p:cNvGrpSpPr/>
          <p:nvPr/>
        </p:nvGrpSpPr>
        <p:grpSpPr>
          <a:xfrm>
            <a:off x="15380431" y="1028700"/>
            <a:ext cx="1878869" cy="684704"/>
            <a:chOff x="0" y="0"/>
            <a:chExt cx="2505159" cy="912939"/>
          </a:xfrm>
        </p:grpSpPr>
        <p:grpSp>
          <p:nvGrpSpPr>
            <p:cNvPr id="13" name="Group 13"/>
            <p:cNvGrpSpPr/>
            <p:nvPr/>
          </p:nvGrpSpPr>
          <p:grpSpPr>
            <a:xfrm>
              <a:off x="0" y="0"/>
              <a:ext cx="2505159" cy="912939"/>
              <a:chOff x="0" y="0"/>
              <a:chExt cx="494846" cy="180334"/>
            </a:xfrm>
          </p:grpSpPr>
          <p:sp>
            <p:nvSpPr>
              <p:cNvPr id="14" name="Freeform 14"/>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08</a:t>
              </a:r>
            </a:p>
          </p:txBody>
        </p:sp>
      </p:grpSp>
      <p:sp>
        <p:nvSpPr>
          <p:cNvPr id="17" name="TextBox 17"/>
          <p:cNvSpPr txBox="1"/>
          <p:nvPr/>
        </p:nvSpPr>
        <p:spPr>
          <a:xfrm>
            <a:off x="7468290" y="6917445"/>
            <a:ext cx="9155751" cy="2506980"/>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Big O Notatsiyasi algoritmning ishlash samaradorligini o‘lchashda foydalaniladi. Bu asosan ikkita asosiy mezon bo‘yicha tahlil qilinadi:</a:t>
            </a:r>
          </a:p>
          <a:p>
            <a:pPr marL="388620" lvl="1" indent="-194310" algn="l">
              <a:lnSpc>
                <a:spcPts val="2520"/>
              </a:lnSpc>
              <a:buFont typeface="Arial"/>
              <a:buChar char="•"/>
            </a:pPr>
            <a:r>
              <a:rPr lang="en-US" sz="1800">
                <a:solidFill>
                  <a:srgbClr val="FFFFFF"/>
                </a:solidFill>
                <a:latin typeface="Inter"/>
                <a:ea typeface="Inter"/>
                <a:cs typeface="Inter"/>
                <a:sym typeface="Inter"/>
              </a:rPr>
              <a:t>Vaqt murakkabligi (Time Complexity) – algoritmning bajarilish vaqtini o‘lchash.</a:t>
            </a:r>
          </a:p>
          <a:p>
            <a:pPr marL="388620" lvl="1" indent="-194310" algn="l">
              <a:lnSpc>
                <a:spcPts val="2520"/>
              </a:lnSpc>
              <a:buFont typeface="Arial"/>
              <a:buChar char="•"/>
            </a:pPr>
            <a:r>
              <a:rPr lang="en-US" sz="1800">
                <a:solidFill>
                  <a:srgbClr val="FFFFFF"/>
                </a:solidFill>
                <a:latin typeface="Inter"/>
                <a:ea typeface="Inter"/>
                <a:cs typeface="Inter"/>
                <a:sym typeface="Inter"/>
              </a:rPr>
              <a:t>Xotira murakkabligi (Space Complexity) – algoritm qancha xotira talab qilishini o‘lchash.</a:t>
            </a:r>
          </a:p>
          <a:p>
            <a:pPr algn="l">
              <a:lnSpc>
                <a:spcPts val="2520"/>
              </a:lnSpc>
              <a:spcBef>
                <a:spcPct val="0"/>
              </a:spcBef>
            </a:pPr>
            <a:r>
              <a:rPr lang="en-US" sz="1800">
                <a:solidFill>
                  <a:srgbClr val="FFFFFF"/>
                </a:solidFill>
                <a:latin typeface="Inter"/>
                <a:ea typeface="Inter"/>
                <a:cs typeface="Inter"/>
                <a:sym typeface="Inter"/>
              </a:rPr>
              <a:t>Big O notatsiyasi bizga dasturimiz vaqt va xotira bo’yicha tahlil qilish orqali dasturlarimizdagi kamchiliklarni bartaraf etishga va kelajakda kelib chiqishi mumkin bo’lgan xatoliklarni bartaraf etishga yordam beradi.</a:t>
            </a:r>
          </a:p>
        </p:txBody>
      </p:sp>
      <p:sp>
        <p:nvSpPr>
          <p:cNvPr id="18" name="TextBox 18"/>
          <p:cNvSpPr txBox="1"/>
          <p:nvPr/>
        </p:nvSpPr>
        <p:spPr>
          <a:xfrm>
            <a:off x="1037713" y="7303598"/>
            <a:ext cx="7357198"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Bold"/>
                <a:ea typeface="Inter Bold"/>
                <a:cs typeface="Inter Bold"/>
                <a:sym typeface="Inter Bold"/>
              </a:rPr>
              <a:t>BIG O NOTATSIYA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8117967" y="9398548"/>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09</a:t>
              </a:r>
            </a:p>
          </p:txBody>
        </p:sp>
      </p:grpSp>
      <p:sp>
        <p:nvSpPr>
          <p:cNvPr id="12" name="Freeform 12"/>
          <p:cNvSpPr/>
          <p:nvPr/>
        </p:nvSpPr>
        <p:spPr>
          <a:xfrm flipH="1">
            <a:off x="1028700" y="752238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sp>
        <p:nvSpPr>
          <p:cNvPr id="13" name="Freeform 13"/>
          <p:cNvSpPr/>
          <p:nvPr/>
        </p:nvSpPr>
        <p:spPr>
          <a:xfrm>
            <a:off x="1028700" y="8657314"/>
            <a:ext cx="600986" cy="600986"/>
          </a:xfrm>
          <a:custGeom>
            <a:avLst/>
            <a:gdLst/>
            <a:ahLst/>
            <a:cxnLst/>
            <a:rect l="l" t="t" r="r" b="b"/>
            <a:pathLst>
              <a:path w="600986" h="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866297"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703894"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8133207" y="3178581"/>
            <a:ext cx="9551044" cy="3929837"/>
            <a:chOff x="0" y="0"/>
            <a:chExt cx="12734725" cy="5239783"/>
          </a:xfrm>
        </p:grpSpPr>
        <p:grpSp>
          <p:nvGrpSpPr>
            <p:cNvPr id="17" name="Group 17"/>
            <p:cNvGrpSpPr/>
            <p:nvPr/>
          </p:nvGrpSpPr>
          <p:grpSpPr>
            <a:xfrm>
              <a:off x="0" y="0"/>
              <a:ext cx="12734725" cy="5239783"/>
              <a:chOff x="0" y="0"/>
              <a:chExt cx="2466857" cy="1015004"/>
            </a:xfrm>
          </p:grpSpPr>
          <p:sp>
            <p:nvSpPr>
              <p:cNvPr id="18" name="Freeform 18"/>
              <p:cNvSpPr/>
              <p:nvPr/>
            </p:nvSpPr>
            <p:spPr>
              <a:xfrm>
                <a:off x="0" y="0"/>
                <a:ext cx="2466857" cy="1015004"/>
              </a:xfrm>
              <a:custGeom>
                <a:avLst/>
                <a:gdLst/>
                <a:ahLst/>
                <a:cxnLst/>
                <a:rect l="l" t="t" r="r" b="b"/>
                <a:pathLst>
                  <a:path w="2466857" h="1015004">
                    <a:moveTo>
                      <a:pt x="42155" y="0"/>
                    </a:moveTo>
                    <a:lnTo>
                      <a:pt x="2424702" y="0"/>
                    </a:lnTo>
                    <a:cubicBezTo>
                      <a:pt x="2435882" y="0"/>
                      <a:pt x="2446604" y="4441"/>
                      <a:pt x="2454510" y="12347"/>
                    </a:cubicBezTo>
                    <a:cubicBezTo>
                      <a:pt x="2462415" y="20252"/>
                      <a:pt x="2466857" y="30975"/>
                      <a:pt x="2466857" y="42155"/>
                    </a:cubicBezTo>
                    <a:lnTo>
                      <a:pt x="2466857" y="972849"/>
                    </a:lnTo>
                    <a:cubicBezTo>
                      <a:pt x="2466857" y="984029"/>
                      <a:pt x="2462415" y="994751"/>
                      <a:pt x="2454510" y="1002657"/>
                    </a:cubicBezTo>
                    <a:cubicBezTo>
                      <a:pt x="2446604" y="1010562"/>
                      <a:pt x="2435882" y="1015004"/>
                      <a:pt x="2424702" y="1015004"/>
                    </a:cubicBezTo>
                    <a:lnTo>
                      <a:pt x="42155" y="1015004"/>
                    </a:lnTo>
                    <a:cubicBezTo>
                      <a:pt x="30975" y="1015004"/>
                      <a:pt x="20252" y="1010562"/>
                      <a:pt x="12347" y="1002657"/>
                    </a:cubicBezTo>
                    <a:cubicBezTo>
                      <a:pt x="4441" y="994751"/>
                      <a:pt x="0" y="984029"/>
                      <a:pt x="0" y="972849"/>
                    </a:cubicBezTo>
                    <a:lnTo>
                      <a:pt x="0" y="42155"/>
                    </a:lnTo>
                    <a:cubicBezTo>
                      <a:pt x="0" y="30975"/>
                      <a:pt x="4441" y="20252"/>
                      <a:pt x="12347" y="12347"/>
                    </a:cubicBezTo>
                    <a:cubicBezTo>
                      <a:pt x="20252" y="4441"/>
                      <a:pt x="30975" y="0"/>
                      <a:pt x="42155" y="0"/>
                    </a:cubicBezTo>
                    <a:close/>
                  </a:path>
                </a:pathLst>
              </a:custGeom>
              <a:solidFill>
                <a:srgbClr val="000000">
                  <a:alpha val="0"/>
                </a:srgbClr>
              </a:solidFill>
              <a:ln w="38100" cap="rnd">
                <a:solidFill>
                  <a:srgbClr val="FFFFFF"/>
                </a:solidFill>
                <a:prstDash val="solid"/>
                <a:round/>
              </a:ln>
            </p:spPr>
          </p:sp>
          <p:sp>
            <p:nvSpPr>
              <p:cNvPr id="19" name="TextBox 19"/>
              <p:cNvSpPr txBox="1"/>
              <p:nvPr/>
            </p:nvSpPr>
            <p:spPr>
              <a:xfrm>
                <a:off x="0" y="-38100"/>
                <a:ext cx="2466857" cy="1053104"/>
              </a:xfrm>
              <a:prstGeom prst="rect">
                <a:avLst/>
              </a:prstGeom>
            </p:spPr>
            <p:txBody>
              <a:bodyPr lIns="50800" tIns="50800" rIns="50800" bIns="50800" rtlCol="0" anchor="ctr"/>
              <a:lstStyle/>
              <a:p>
                <a:pPr algn="ctr">
                  <a:lnSpc>
                    <a:spcPts val="3080"/>
                  </a:lnSpc>
                </a:pPr>
                <a:endParaRPr/>
              </a:p>
            </p:txBody>
          </p:sp>
        </p:grpSp>
        <p:grpSp>
          <p:nvGrpSpPr>
            <p:cNvPr id="20" name="Group 20"/>
            <p:cNvGrpSpPr/>
            <p:nvPr/>
          </p:nvGrpSpPr>
          <p:grpSpPr>
            <a:xfrm>
              <a:off x="461119" y="105893"/>
              <a:ext cx="11812486" cy="5027997"/>
              <a:chOff x="0" y="0"/>
              <a:chExt cx="890058" cy="378854"/>
            </a:xfrm>
          </p:grpSpPr>
          <p:sp>
            <p:nvSpPr>
              <p:cNvPr id="21" name="Freeform 21"/>
              <p:cNvSpPr/>
              <p:nvPr/>
            </p:nvSpPr>
            <p:spPr>
              <a:xfrm>
                <a:off x="0" y="0"/>
                <a:ext cx="890058" cy="378854"/>
              </a:xfrm>
              <a:custGeom>
                <a:avLst/>
                <a:gdLst/>
                <a:ahLst/>
                <a:cxnLst/>
                <a:rect l="l" t="t" r="r" b="b"/>
                <a:pathLst>
                  <a:path w="890058" h="378854">
                    <a:moveTo>
                      <a:pt x="45446" y="0"/>
                    </a:moveTo>
                    <a:lnTo>
                      <a:pt x="844612" y="0"/>
                    </a:lnTo>
                    <a:cubicBezTo>
                      <a:pt x="856665" y="0"/>
                      <a:pt x="868225" y="4788"/>
                      <a:pt x="876748" y="13311"/>
                    </a:cubicBezTo>
                    <a:cubicBezTo>
                      <a:pt x="885270" y="21834"/>
                      <a:pt x="890058" y="33393"/>
                      <a:pt x="890058" y="45446"/>
                    </a:cubicBezTo>
                    <a:lnTo>
                      <a:pt x="890058" y="333408"/>
                    </a:lnTo>
                    <a:cubicBezTo>
                      <a:pt x="890058" y="345461"/>
                      <a:pt x="885270" y="357021"/>
                      <a:pt x="876748" y="365543"/>
                    </a:cubicBezTo>
                    <a:cubicBezTo>
                      <a:pt x="868225" y="374066"/>
                      <a:pt x="856665" y="378854"/>
                      <a:pt x="844612" y="378854"/>
                    </a:cubicBezTo>
                    <a:lnTo>
                      <a:pt x="45446" y="378854"/>
                    </a:lnTo>
                    <a:cubicBezTo>
                      <a:pt x="33393" y="378854"/>
                      <a:pt x="21834" y="374066"/>
                      <a:pt x="13311" y="365543"/>
                    </a:cubicBezTo>
                    <a:cubicBezTo>
                      <a:pt x="4788" y="357021"/>
                      <a:pt x="0" y="345461"/>
                      <a:pt x="0" y="333408"/>
                    </a:cubicBezTo>
                    <a:lnTo>
                      <a:pt x="0" y="45446"/>
                    </a:lnTo>
                    <a:cubicBezTo>
                      <a:pt x="0" y="33393"/>
                      <a:pt x="4788" y="21834"/>
                      <a:pt x="13311" y="13311"/>
                    </a:cubicBezTo>
                    <a:cubicBezTo>
                      <a:pt x="21834" y="4788"/>
                      <a:pt x="33393" y="0"/>
                      <a:pt x="45446" y="0"/>
                    </a:cubicBezTo>
                    <a:close/>
                  </a:path>
                </a:pathLst>
              </a:custGeom>
              <a:blipFill>
                <a:blip r:embed="rId5"/>
                <a:stretch>
                  <a:fillRect t="-70" b="-70"/>
                </a:stretch>
              </a:blipFill>
            </p:spPr>
          </p:sp>
        </p:grpSp>
      </p:grpSp>
      <p:sp>
        <p:nvSpPr>
          <p:cNvPr id="22" name="Freeform 22"/>
          <p:cNvSpPr/>
          <p:nvPr/>
        </p:nvSpPr>
        <p:spPr>
          <a:xfrm flipV="1">
            <a:off x="5171903" y="-5776287"/>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sp>
        <p:nvSpPr>
          <p:cNvPr id="23" name="TextBox 23"/>
          <p:cNvSpPr txBox="1"/>
          <p:nvPr/>
        </p:nvSpPr>
        <p:spPr>
          <a:xfrm>
            <a:off x="1028700" y="2421344"/>
            <a:ext cx="6303207" cy="2916727"/>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ARRAYDA XOTIRA MUOMMOSI</a:t>
            </a:r>
          </a:p>
        </p:txBody>
      </p:sp>
      <p:sp>
        <p:nvSpPr>
          <p:cNvPr id="24" name="TextBox 24"/>
          <p:cNvSpPr txBox="1"/>
          <p:nvPr/>
        </p:nvSpPr>
        <p:spPr>
          <a:xfrm>
            <a:off x="1028700" y="5593610"/>
            <a:ext cx="6635514" cy="28213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Arrayda yabgi elementni qo’shish ancha qiyin amalga oshadi. Bunda deylik birinchi elementga biror malumot kiritadigan bo’lsak. qolgan barcha elementlar o’ngga birma-bir suriladi. Bu bizda O(n) vaqt sarflaydi.  Va yana qo’shimchasiga arraylar bizda malum bir hotirada joyda joylashgan bo’ladi agar bizda yangi element kiritganimizdan keyin ushbu joyga sig’may qolsa u avtomatik yangi o’zi sig’a oladigan joyga ko’chiradi.  Bu qo’shimcha vaqt sarfi degani. Bu muommoni hal qilish uchun bizda Linked List yordamga keladi.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887</Words>
  <Application>Microsoft Office PowerPoint</Application>
  <PresentationFormat>Custom</PresentationFormat>
  <Paragraphs>110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Inter Semi-Bold</vt:lpstr>
      <vt:lpstr>Arial</vt:lpstr>
      <vt:lpstr>Inter Medium</vt:lpstr>
      <vt:lpstr>Inter</vt:lpstr>
      <vt:lpstr>Calibri</vt:lpstr>
      <vt:lpstr>Anton</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Presentation</dc:title>
  <cp:lastModifiedBy>James Adams</cp:lastModifiedBy>
  <cp:revision>2</cp:revision>
  <dcterms:created xsi:type="dcterms:W3CDTF">2006-08-16T00:00:00Z</dcterms:created>
  <dcterms:modified xsi:type="dcterms:W3CDTF">2024-10-14T12:00:41Z</dcterms:modified>
  <dc:identifier>DAGRjTByKsI</dc:identifier>
</cp:coreProperties>
</file>